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261" r:id="rId1"/>
  </p:sldMasterIdLst>
  <p:notesMasterIdLst>
    <p:notesMasterId r:id="rId15"/>
  </p:notesMasterIdLst>
  <p:sldIdLst>
    <p:sldId id="256" r:id="rId2"/>
    <p:sldId id="267" r:id="rId3"/>
    <p:sldId id="266" r:id="rId4"/>
    <p:sldId id="257" r:id="rId5"/>
    <p:sldId id="258" r:id="rId6"/>
    <p:sldId id="259" r:id="rId7"/>
    <p:sldId id="260" r:id="rId8"/>
    <p:sldId id="262" r:id="rId9"/>
    <p:sldId id="263" r:id="rId10"/>
    <p:sldId id="264" r:id="rId11"/>
    <p:sldId id="265" r:id="rId12"/>
    <p:sldId id="269" r:id="rId13"/>
    <p:sldId id="268" r:id="rId14"/>
  </p:sldIdLst>
  <p:sldSz cx="14630400" cy="8229600"/>
  <p:notesSz cx="8229600" cy="14630400"/>
  <p:embeddedFontLst>
    <p:embeddedFont>
      <p:font typeface="Calisto MT" panose="02040603050505030304" pitchFamily="18" charset="0"/>
      <p:regular r:id="rId16"/>
      <p:bold r:id="rId17"/>
      <p:italic r:id="rId18"/>
      <p:boldItalic r:id="rId19"/>
    </p:embeddedFont>
    <p:embeddedFont>
      <p:font typeface="Wingdings 2" panose="05020102010507070707" pitchFamily="18" charset="2"/>
      <p:regular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58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4832" y="2123449"/>
            <a:ext cx="11328041" cy="2194561"/>
          </a:xfrm>
        </p:spPr>
        <p:txBody>
          <a:bodyPr anchor="b">
            <a:normAutofit/>
          </a:bodyPr>
          <a:lstStyle>
            <a:lvl1pPr algn="ctr">
              <a:defRPr sz="6480"/>
            </a:lvl1pPr>
          </a:lstStyle>
          <a:p>
            <a:r>
              <a:rPr lang="en-US"/>
              <a:t>Click to edit Master title style</a:t>
            </a:r>
            <a:endParaRPr lang="en-US" dirty="0"/>
          </a:p>
        </p:txBody>
      </p:sp>
      <p:sp>
        <p:nvSpPr>
          <p:cNvPr id="3" name="Subtitle 2"/>
          <p:cNvSpPr>
            <a:spLocks noGrp="1"/>
          </p:cNvSpPr>
          <p:nvPr>
            <p:ph type="subTitle" idx="1"/>
          </p:nvPr>
        </p:nvSpPr>
        <p:spPr>
          <a:xfrm>
            <a:off x="1644832" y="4318008"/>
            <a:ext cx="11328041" cy="1259840"/>
          </a:xfrm>
        </p:spPr>
        <p:txBody>
          <a:bodyPr anchor="t"/>
          <a:lstStyle>
            <a:lvl1pPr marL="0" indent="0" algn="ctr">
              <a:buNone/>
              <a:defRPr>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43640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660" y="657369"/>
            <a:ext cx="12170159" cy="4580167"/>
          </a:xfrm>
          <a:prstGeom prst="rect">
            <a:avLst/>
          </a:prstGeom>
        </p:spPr>
      </p:pic>
      <p:sp>
        <p:nvSpPr>
          <p:cNvPr id="2" name="Title 1"/>
          <p:cNvSpPr>
            <a:spLocks noGrp="1"/>
          </p:cNvSpPr>
          <p:nvPr>
            <p:ph type="title"/>
          </p:nvPr>
        </p:nvSpPr>
        <p:spPr>
          <a:xfrm>
            <a:off x="1096567" y="5478306"/>
            <a:ext cx="12426391" cy="652166"/>
          </a:xfrm>
        </p:spPr>
        <p:txBody>
          <a:bodyPr anchor="b">
            <a:normAutofit/>
          </a:bodyPr>
          <a:lstStyle>
            <a:lvl1pPr algn="ctr">
              <a:defRPr sz="3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03219" y="834012"/>
            <a:ext cx="11814415" cy="4230805"/>
          </a:xfrm>
          <a:effectLst>
            <a:outerShdw blurRad="38100" dist="25400" dir="4440000">
              <a:srgbClr val="000000">
                <a:alpha val="36000"/>
              </a:srgbClr>
            </a:outerShdw>
          </a:effectLst>
        </p:spPr>
        <p:txBody>
          <a:bodyPr anchor="t">
            <a:normAutofit/>
          </a:bodyPr>
          <a:lstStyle>
            <a:lvl1pPr marL="0" indent="0" algn="ctr">
              <a:buNone/>
              <a:defRPr sz="2400"/>
            </a:lvl1pPr>
            <a:lvl2pPr marL="548640" indent="0">
              <a:buNone/>
              <a:defRPr sz="2400"/>
            </a:lvl2pPr>
            <a:lvl3pPr marL="1097280" indent="0">
              <a:buNone/>
              <a:defRPr sz="240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4" y="6130474"/>
            <a:ext cx="12424514" cy="818966"/>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084080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4" y="730124"/>
            <a:ext cx="12424514" cy="4241213"/>
          </a:xfrm>
        </p:spPr>
        <p:txBody>
          <a:bodyPr anchor="ctr"/>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53" y="5154216"/>
            <a:ext cx="12424516" cy="1802191"/>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699846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20"/>
            <a:ext cx="11163302" cy="3591485"/>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2064773" y="4332039"/>
            <a:ext cx="10502759" cy="639299"/>
          </a:xfrm>
        </p:spPr>
        <p:txBody>
          <a:bodyPr anchor="t">
            <a:normAutofit/>
          </a:bodyPr>
          <a:lstStyle>
            <a:lvl1pPr marL="0" indent="0" algn="r">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96553" y="5165224"/>
            <a:ext cx="12424516" cy="1787395"/>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1188720" y="1061755"/>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3" name="TextBox 12"/>
          <p:cNvSpPr txBox="1"/>
          <p:nvPr/>
        </p:nvSpPr>
        <p:spPr>
          <a:xfrm>
            <a:off x="12605659" y="351391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160253851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96553" y="2552331"/>
            <a:ext cx="12424516" cy="3014202"/>
          </a:xfrm>
        </p:spPr>
        <p:txBody>
          <a:bodyPr anchor="b"/>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41" y="5580667"/>
            <a:ext cx="12422639"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901782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96554" y="731520"/>
            <a:ext cx="12424514" cy="116454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96554"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096554"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336053"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329722"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559886"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559886"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219788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555" y="2181858"/>
            <a:ext cx="4007966" cy="221742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4560" y="2181858"/>
            <a:ext cx="4007966" cy="221742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3261" y="2181858"/>
            <a:ext cx="4007966" cy="2217421"/>
          </a:xfrm>
          <a:prstGeom prst="rect">
            <a:avLst/>
          </a:prstGeom>
        </p:spPr>
      </p:pic>
      <p:sp>
        <p:nvSpPr>
          <p:cNvPr id="30" name="Title 1"/>
          <p:cNvSpPr>
            <a:spLocks noGrp="1"/>
          </p:cNvSpPr>
          <p:nvPr>
            <p:ph type="title"/>
          </p:nvPr>
        </p:nvSpPr>
        <p:spPr>
          <a:xfrm>
            <a:off x="1096553" y="731520"/>
            <a:ext cx="12424516" cy="116454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96554"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221722" y="2326702"/>
            <a:ext cx="3710842" cy="1923545"/>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096554" y="5376442"/>
            <a:ext cx="3961181" cy="157300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31346"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454891" y="2326913"/>
            <a:ext cx="3710842" cy="1929797"/>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329722" y="5376441"/>
            <a:ext cx="3961181" cy="157300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560036"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690837" y="2321318"/>
            <a:ext cx="3710842" cy="192875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559886" y="5376439"/>
            <a:ext cx="3961181" cy="1573002"/>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699771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458925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79682" y="731520"/>
            <a:ext cx="2741384" cy="621792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96555" y="731520"/>
            <a:ext cx="9500246" cy="621792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754918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3073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97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289620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2729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40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978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177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467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5019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399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54481" y="2113281"/>
            <a:ext cx="11508660" cy="2194576"/>
          </a:xfrm>
        </p:spPr>
        <p:txBody>
          <a:bodyPr anchor="b"/>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554481" y="4307855"/>
            <a:ext cx="11508660" cy="1808465"/>
          </a:xfrm>
        </p:spPr>
        <p:txBody>
          <a:bodyPr anchor="t"/>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264915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96555" y="2078939"/>
            <a:ext cx="6072596" cy="487050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43471" y="2078940"/>
            <a:ext cx="6077598" cy="487050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851456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554" y="2081408"/>
            <a:ext cx="6106886" cy="4978523"/>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182" y="2081408"/>
            <a:ext cx="6106886" cy="497852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07046" y="2202305"/>
            <a:ext cx="5851613" cy="653861"/>
          </a:xfrm>
        </p:spPr>
        <p:txBody>
          <a:bodyPr anchor="b">
            <a:noAutofit/>
          </a:bodyPr>
          <a:lstStyle>
            <a:lvl1pPr marL="0" indent="0" algn="ctr">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07046" y="2856165"/>
            <a:ext cx="5851613" cy="4093276"/>
          </a:xfrm>
        </p:spPr>
        <p:txBody>
          <a:bodyPr anchor="t">
            <a:normAutofit/>
          </a:bodyPr>
          <a:lstStyle>
            <a:lvl1pPr>
              <a:defRPr sz="2160"/>
            </a:lvl1pPr>
            <a:lvl2pPr>
              <a:defRPr sz="1920"/>
            </a:lvl2pPr>
            <a:lvl3pPr>
              <a:defRPr sz="1680"/>
            </a:lvl3pPr>
            <a:lvl4pPr>
              <a:defRPr sz="1440"/>
            </a:lvl4pPr>
            <a:lvl5pPr>
              <a:defRPr sz="14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53960" y="2202305"/>
            <a:ext cx="5874396" cy="653860"/>
          </a:xfrm>
        </p:spPr>
        <p:txBody>
          <a:bodyPr anchor="b">
            <a:noAutofit/>
          </a:bodyPr>
          <a:lstStyle>
            <a:lvl1pPr marL="0" indent="0" algn="ctr">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553960" y="2856165"/>
            <a:ext cx="5874396" cy="4093276"/>
          </a:xfrm>
        </p:spPr>
        <p:txBody>
          <a:bodyPr anchor="t">
            <a:normAutofit/>
          </a:bodyPr>
          <a:lstStyle>
            <a:lvl1pPr>
              <a:defRPr sz="2160"/>
            </a:lvl1pPr>
            <a:lvl2pPr>
              <a:defRPr sz="1920"/>
            </a:lvl2pPr>
            <a:lvl3pPr>
              <a:defRPr sz="1680"/>
            </a:lvl3pPr>
            <a:lvl4pPr>
              <a:defRPr sz="1440"/>
            </a:lvl4pPr>
            <a:lvl5pPr>
              <a:defRPr sz="14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69884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645044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992841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0"/>
            <a:ext cx="4448267" cy="2186302"/>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5826760" y="731520"/>
            <a:ext cx="7694309" cy="621792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96555" y="2917822"/>
            <a:ext cx="4448267" cy="4031617"/>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259077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2398" y="731520"/>
            <a:ext cx="4300999" cy="6245798"/>
          </a:xfrm>
          <a:prstGeom prst="rect">
            <a:avLst/>
          </a:prstGeom>
        </p:spPr>
      </p:pic>
      <p:sp>
        <p:nvSpPr>
          <p:cNvPr id="2" name="Title 1"/>
          <p:cNvSpPr>
            <a:spLocks noGrp="1"/>
          </p:cNvSpPr>
          <p:nvPr>
            <p:ph type="title"/>
          </p:nvPr>
        </p:nvSpPr>
        <p:spPr>
          <a:xfrm>
            <a:off x="1096555" y="731907"/>
            <a:ext cx="7121939" cy="2195206"/>
          </a:xfrm>
        </p:spPr>
        <p:txBody>
          <a:bodyPr anchor="b">
            <a:noAutofit/>
          </a:bodyPr>
          <a:lstStyle>
            <a:lvl1pPr algn="ctr">
              <a:defRPr sz="384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31062" y="916443"/>
            <a:ext cx="3930901" cy="5895386"/>
          </a:xfr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096555" y="2927113"/>
            <a:ext cx="7121939" cy="4051361"/>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42840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6554" y="731520"/>
            <a:ext cx="12424514" cy="116454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6554" y="2078940"/>
            <a:ext cx="12424514" cy="487050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4483" y="7059931"/>
            <a:ext cx="3291840" cy="438150"/>
          </a:xfrm>
          <a:prstGeom prst="rect">
            <a:avLst/>
          </a:prstGeom>
        </p:spPr>
        <p:txBody>
          <a:bodyPr vert="horz" lIns="91440" tIns="45720" rIns="91440" bIns="45720" rtlCol="0" anchor="ctr"/>
          <a:lstStyle>
            <a:lvl1pPr algn="r">
              <a:defRPr sz="1200">
                <a:solidFill>
                  <a:schemeClr val="tx1">
                    <a:lumMod val="95000"/>
                  </a:schemeClr>
                </a:solidFill>
                <a:effectLst>
                  <a:outerShdw blurRad="50800" dist="38100" dir="2700000" algn="tl" rotWithShape="0">
                    <a:schemeClr val="bg1">
                      <a:alpha val="43000"/>
                    </a:schemeClr>
                  </a:outerShdw>
                </a:effectLst>
              </a:defRPr>
            </a:lvl1pPr>
          </a:lstStyle>
          <a:p>
            <a:fld id="{B61BEF0D-F0BB-DE4B-95CE-6DB70DBA9567}" type="datetimeFigureOut">
              <a:rPr lang="en-US" smtClean="0"/>
              <a:pPr/>
              <a:t>4/30/2025</a:t>
            </a:fld>
            <a:endParaRPr lang="en-US" dirty="0"/>
          </a:p>
        </p:txBody>
      </p:sp>
      <p:sp>
        <p:nvSpPr>
          <p:cNvPr id="5" name="Footer Placeholder 4"/>
          <p:cNvSpPr>
            <a:spLocks noGrp="1"/>
          </p:cNvSpPr>
          <p:nvPr>
            <p:ph type="ftr" sz="quarter" idx="3"/>
          </p:nvPr>
        </p:nvSpPr>
        <p:spPr>
          <a:xfrm>
            <a:off x="1096555" y="7059931"/>
            <a:ext cx="8007438" cy="438150"/>
          </a:xfrm>
          <a:prstGeom prst="rect">
            <a:avLst/>
          </a:prstGeom>
        </p:spPr>
        <p:txBody>
          <a:bodyPr vert="horz" lIns="91440" tIns="45720" rIns="91440" bIns="45720" rtlCol="0" anchor="ctr"/>
          <a:lstStyle>
            <a:lvl1pPr algn="l">
              <a:defRPr sz="12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2616814" y="7059931"/>
            <a:ext cx="904254" cy="438150"/>
          </a:xfrm>
          <a:prstGeom prst="rect">
            <a:avLst/>
          </a:prstGeom>
        </p:spPr>
        <p:txBody>
          <a:bodyPr vert="horz" lIns="91440" tIns="45720" rIns="91440" bIns="45720" rtlCol="0" anchor="ctr"/>
          <a:lstStyle>
            <a:lvl1pPr algn="r">
              <a:defRPr sz="1200">
                <a:solidFill>
                  <a:schemeClr val="tx1">
                    <a:lumMod val="95000"/>
                  </a:schemeClr>
                </a:solidFill>
                <a:effectLst>
                  <a:outerShdw blurRad="50800" dist="38100" dir="2700000" algn="tl" rotWithShape="0">
                    <a:schemeClr val="bg1">
                      <a:alpha val="43000"/>
                    </a:schemeClr>
                  </a:outerShdw>
                </a:effectLs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7720064"/>
      </p:ext>
    </p:extLst>
  </p:cSld>
  <p:clrMap bg1="dk1" tx1="lt1" bg2="dk2" tx2="lt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 id="2147484274" r:id="rId13"/>
    <p:sldLayoutId id="2147484275" r:id="rId14"/>
    <p:sldLayoutId id="2147484276" r:id="rId15"/>
    <p:sldLayoutId id="2147484277" r:id="rId16"/>
    <p:sldLayoutId id="2147484278" r:id="rId17"/>
    <p:sldLayoutId id="2147484279" r:id="rId18"/>
    <p:sldLayoutId id="2147484280" r:id="rId19"/>
    <p:sldLayoutId id="2147484281" r:id="rId20"/>
    <p:sldLayoutId id="2147484282" r:id="rId21"/>
    <p:sldLayoutId id="2147484283" r:id="rId22"/>
    <p:sldLayoutId id="2147484284" r:id="rId23"/>
    <p:sldLayoutId id="2147484285" r:id="rId24"/>
    <p:sldLayoutId id="2147484286" r:id="rId25"/>
    <p:sldLayoutId id="2147484287" r:id="rId26"/>
  </p:sldLayoutIdLst>
  <p:hf sldNum="0" hdr="0" ftr="0" dt="0"/>
  <p:txStyles>
    <p:titleStyle>
      <a:lvl1pPr algn="ctr" defTabSz="548640" rtl="0" eaLnBrk="1" latinLnBrk="0" hangingPunct="1">
        <a:spcBef>
          <a:spcPct val="0"/>
        </a:spcBef>
        <a:buNone/>
        <a:defRPr sz="4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367200" algn="l" defTabSz="548640" rtl="0" eaLnBrk="1" latinLnBrk="0" hangingPunct="1">
        <a:spcBef>
          <a:spcPct val="20000"/>
        </a:spcBef>
        <a:spcAft>
          <a:spcPts val="72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864000" indent="-324000" algn="l" defTabSz="548640" rtl="0" eaLnBrk="1" latinLnBrk="0" hangingPunct="1">
        <a:spcBef>
          <a:spcPct val="20000"/>
        </a:spcBef>
        <a:spcAft>
          <a:spcPts val="720"/>
        </a:spcAft>
        <a:buClr>
          <a:schemeClr val="tx2"/>
        </a:buClr>
        <a:buSzPct val="70000"/>
        <a:buFont typeface="Wingdings 2" charset="2"/>
        <a:buChar char=""/>
        <a:defRPr sz="216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231200" indent="-259200" algn="l" defTabSz="548640" rtl="0" eaLnBrk="1" latinLnBrk="0" hangingPunct="1">
        <a:spcBef>
          <a:spcPct val="20000"/>
        </a:spcBef>
        <a:spcAft>
          <a:spcPts val="720"/>
        </a:spcAft>
        <a:buClr>
          <a:schemeClr val="tx2"/>
        </a:buClr>
        <a:buSzPct val="70000"/>
        <a:buFont typeface="Wingdings 2" charset="2"/>
        <a:buChar char=""/>
        <a:defRPr sz="192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663200" indent="-25920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2008800" indent="-25920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41752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88216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34680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72744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hyperlink" Target="https://pythagoreionip.blogspot.com/2014/12/" TargetMode="External"/><Relationship Id="rId2" Type="http://schemas.openxmlformats.org/officeDocument/2006/relationships/image" Target="../media/image18.jp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6408" y="1917482"/>
            <a:ext cx="8279963" cy="1453494"/>
          </a:xfrm>
          <a:prstGeom prst="rect">
            <a:avLst/>
          </a:prstGeom>
          <a:noFill/>
          <a:ln/>
        </p:spPr>
        <p:txBody>
          <a:bodyPr wrap="square" lIns="0" tIns="0" rIns="0" bIns="0" rtlCol="0" anchor="t"/>
          <a:lstStyle/>
          <a:p>
            <a:pPr marL="0" indent="0" algn="l">
              <a:lnSpc>
                <a:spcPts val="5400"/>
              </a:lnSpc>
              <a:buNone/>
            </a:pPr>
            <a:r>
              <a:rPr lang="en-US" sz="4300" b="1" dirty="0">
                <a:solidFill>
                  <a:srgbClr val="FFE14D"/>
                </a:solidFill>
                <a:latin typeface="Times New Roman" panose="02020603050405020304" pitchFamily="18" charset="0"/>
                <a:ea typeface="Comfortaa Bold" pitchFamily="34" charset="-122"/>
                <a:cs typeface="Times New Roman" panose="02020603050405020304" pitchFamily="18" charset="0"/>
              </a:rPr>
              <a:t>SARTHANA – Reimagining UPSC Civil Services Preparation</a:t>
            </a:r>
            <a:endParaRPr lang="en-US" sz="4300" dirty="0">
              <a:latin typeface="Times New Roman" panose="02020603050405020304" pitchFamily="18" charset="0"/>
              <a:cs typeface="Times New Roman" panose="02020603050405020304" pitchFamily="18" charset="0"/>
            </a:endParaRPr>
          </a:p>
        </p:txBody>
      </p:sp>
      <p:sp>
        <p:nvSpPr>
          <p:cNvPr id="4" name="Text 1"/>
          <p:cNvSpPr/>
          <p:nvPr/>
        </p:nvSpPr>
        <p:spPr>
          <a:xfrm>
            <a:off x="864037" y="4578787"/>
            <a:ext cx="7415927" cy="790099"/>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A smart, personalized, and gamified learning app for UPSC aspirants.</a:t>
            </a:r>
            <a:endParaRPr lang="en-US" sz="1900" dirty="0">
              <a:latin typeface="Times New Roman" panose="02020603050405020304" pitchFamily="18" charset="0"/>
              <a:cs typeface="Times New Roman" panose="02020603050405020304" pitchFamily="18" charset="0"/>
            </a:endParaRPr>
          </a:p>
        </p:txBody>
      </p:sp>
      <p:sp>
        <p:nvSpPr>
          <p:cNvPr id="7" name="Text 3"/>
          <p:cNvSpPr/>
          <p:nvPr/>
        </p:nvSpPr>
        <p:spPr>
          <a:xfrm>
            <a:off x="1042457" y="6576697"/>
            <a:ext cx="2221111" cy="431959"/>
          </a:xfrm>
          <a:prstGeom prst="rect">
            <a:avLst/>
          </a:prstGeom>
          <a:noFill/>
          <a:ln/>
        </p:spPr>
        <p:txBody>
          <a:bodyPr wrap="none" lIns="0" tIns="0" rIns="0" bIns="0" rtlCol="0" anchor="t"/>
          <a:lstStyle/>
          <a:p>
            <a:pPr marL="0" indent="0" algn="l">
              <a:lnSpc>
                <a:spcPts val="3400"/>
              </a:lnSpc>
              <a:buNone/>
            </a:pPr>
            <a:r>
              <a:rPr lang="en-US" sz="2400" b="1" dirty="0">
                <a:solidFill>
                  <a:srgbClr val="D7D4CC"/>
                </a:solidFill>
                <a:latin typeface="Times New Roman" panose="02020603050405020304" pitchFamily="18" charset="0"/>
                <a:ea typeface="Raleway Bold" pitchFamily="34" charset="-122"/>
                <a:cs typeface="Times New Roman" panose="02020603050405020304" pitchFamily="18" charset="0"/>
              </a:rPr>
              <a:t>By Tech T-Rex</a:t>
            </a:r>
            <a:endParaRPr lang="en-US" sz="2400" dirty="0">
              <a:latin typeface="Times New Roman" panose="02020603050405020304" pitchFamily="18" charset="0"/>
              <a:cs typeface="Times New Roman" panose="02020603050405020304" pitchFamily="18" charset="0"/>
            </a:endParaRPr>
          </a:p>
        </p:txBody>
      </p:sp>
      <p:sp>
        <p:nvSpPr>
          <p:cNvPr id="5" name="Text 3">
            <a:extLst>
              <a:ext uri="{FF2B5EF4-FFF2-40B4-BE49-F238E27FC236}">
                <a16:creationId xmlns:a16="http://schemas.microsoft.com/office/drawing/2014/main" id="{72824D7E-A649-B7FB-5C3B-5998B83302BB}"/>
              </a:ext>
            </a:extLst>
          </p:cNvPr>
          <p:cNvSpPr/>
          <p:nvPr/>
        </p:nvSpPr>
        <p:spPr>
          <a:xfrm>
            <a:off x="1042457" y="5758366"/>
            <a:ext cx="2068733" cy="431959"/>
          </a:xfrm>
          <a:prstGeom prst="rect">
            <a:avLst/>
          </a:prstGeom>
          <a:noFill/>
          <a:ln/>
        </p:spPr>
        <p:txBody>
          <a:bodyPr wrap="none" lIns="0" tIns="0" rIns="0" bIns="0" rtlCol="0" anchor="t"/>
          <a:lstStyle/>
          <a:p>
            <a:pPr>
              <a:lnSpc>
                <a:spcPts val="3400"/>
              </a:lnSpc>
            </a:pPr>
            <a:r>
              <a:rPr lang="en-US" sz="2400" b="1" dirty="0">
                <a:solidFill>
                  <a:srgbClr val="D7D4CC"/>
                </a:solidFill>
                <a:latin typeface="Times New Roman" panose="02020603050405020304" pitchFamily="18" charset="0"/>
                <a:cs typeface="Times New Roman" panose="02020603050405020304" pitchFamily="18" charset="0"/>
              </a:rPr>
              <a:t>Team: 37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1628299"/>
            <a:ext cx="9522857"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Times New Roman" panose="02020603050405020304" pitchFamily="18" charset="0"/>
                <a:ea typeface="Comfortaa Bold" pitchFamily="34" charset="-122"/>
                <a:cs typeface="Times New Roman" panose="02020603050405020304" pitchFamily="18" charset="0"/>
              </a:rPr>
              <a:t>Robust Tech Stack &amp; Architecture</a:t>
            </a:r>
            <a:endParaRPr lang="en-US" sz="4300" dirty="0">
              <a:latin typeface="Times New Roman" panose="02020603050405020304" pitchFamily="18" charset="0"/>
              <a:cs typeface="Times New Roman" panose="02020603050405020304" pitchFamily="18" charset="0"/>
            </a:endParaRPr>
          </a:p>
        </p:txBody>
      </p:sp>
      <p:sp>
        <p:nvSpPr>
          <p:cNvPr id="3" name="Text 1"/>
          <p:cNvSpPr/>
          <p:nvPr/>
        </p:nvSpPr>
        <p:spPr>
          <a:xfrm>
            <a:off x="864037" y="2931200"/>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FFE14D"/>
                </a:solidFill>
                <a:latin typeface="Times New Roman" panose="02020603050405020304" pitchFamily="18" charset="0"/>
                <a:ea typeface="Comfortaa Bold" pitchFamily="34" charset="-122"/>
                <a:cs typeface="Times New Roman" panose="02020603050405020304" pitchFamily="18" charset="0"/>
              </a:rPr>
              <a:t>Frontend</a:t>
            </a:r>
            <a:endParaRPr lang="en-US" sz="2150" dirty="0">
              <a:latin typeface="Times New Roman" panose="02020603050405020304" pitchFamily="18" charset="0"/>
              <a:cs typeface="Times New Roman" panose="02020603050405020304" pitchFamily="18" charset="0"/>
            </a:endParaRPr>
          </a:p>
        </p:txBody>
      </p:sp>
      <p:sp>
        <p:nvSpPr>
          <p:cNvPr id="4" name="Text 2"/>
          <p:cNvSpPr/>
          <p:nvPr/>
        </p:nvSpPr>
        <p:spPr>
          <a:xfrm>
            <a:off x="864037" y="3520916"/>
            <a:ext cx="6150054" cy="395049"/>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React Native for cross-platform apps</a:t>
            </a:r>
            <a:endParaRPr lang="en-US" sz="1900" dirty="0">
              <a:latin typeface="Times New Roman" panose="02020603050405020304" pitchFamily="18" charset="0"/>
              <a:cs typeface="Times New Roman" panose="02020603050405020304" pitchFamily="18" charset="0"/>
            </a:endParaRPr>
          </a:p>
        </p:txBody>
      </p:sp>
      <p:sp>
        <p:nvSpPr>
          <p:cNvPr id="5" name="Text 3"/>
          <p:cNvSpPr/>
          <p:nvPr/>
        </p:nvSpPr>
        <p:spPr>
          <a:xfrm>
            <a:off x="864037" y="4162782"/>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FFE14D"/>
                </a:solidFill>
                <a:latin typeface="Times New Roman" panose="02020603050405020304" pitchFamily="18" charset="0"/>
                <a:ea typeface="Comfortaa Bold" pitchFamily="34" charset="-122"/>
                <a:cs typeface="Times New Roman" panose="02020603050405020304" pitchFamily="18" charset="0"/>
              </a:rPr>
              <a:t>Backend</a:t>
            </a:r>
            <a:endParaRPr lang="en-US" sz="2150" dirty="0">
              <a:latin typeface="Times New Roman" panose="02020603050405020304" pitchFamily="18" charset="0"/>
              <a:cs typeface="Times New Roman" panose="02020603050405020304" pitchFamily="18" charset="0"/>
            </a:endParaRPr>
          </a:p>
        </p:txBody>
      </p:sp>
      <p:sp>
        <p:nvSpPr>
          <p:cNvPr id="6" name="Text 4"/>
          <p:cNvSpPr/>
          <p:nvPr/>
        </p:nvSpPr>
        <p:spPr>
          <a:xfrm>
            <a:off x="864037" y="4752499"/>
            <a:ext cx="6150054" cy="395049"/>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superbase &amp; Python AI modules</a:t>
            </a:r>
            <a:endParaRPr lang="en-US" sz="1900" dirty="0">
              <a:latin typeface="Times New Roman" panose="02020603050405020304" pitchFamily="18" charset="0"/>
              <a:cs typeface="Times New Roman" panose="02020603050405020304" pitchFamily="18" charset="0"/>
            </a:endParaRPr>
          </a:p>
        </p:txBody>
      </p:sp>
      <p:sp>
        <p:nvSpPr>
          <p:cNvPr id="7" name="Text 5"/>
          <p:cNvSpPr/>
          <p:nvPr/>
        </p:nvSpPr>
        <p:spPr>
          <a:xfrm>
            <a:off x="7623929" y="2931200"/>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FFE14D"/>
                </a:solidFill>
                <a:latin typeface="Times New Roman" panose="02020603050405020304" pitchFamily="18" charset="0"/>
                <a:ea typeface="Comfortaa Bold" pitchFamily="34" charset="-122"/>
                <a:cs typeface="Times New Roman" panose="02020603050405020304" pitchFamily="18" charset="0"/>
              </a:rPr>
              <a:t>NLP Engine</a:t>
            </a:r>
            <a:endParaRPr lang="en-US" sz="2150" dirty="0">
              <a:latin typeface="Times New Roman" panose="02020603050405020304" pitchFamily="18" charset="0"/>
              <a:cs typeface="Times New Roman" panose="02020603050405020304" pitchFamily="18" charset="0"/>
            </a:endParaRPr>
          </a:p>
        </p:txBody>
      </p:sp>
      <p:sp>
        <p:nvSpPr>
          <p:cNvPr id="8" name="Text 6"/>
          <p:cNvSpPr/>
          <p:nvPr/>
        </p:nvSpPr>
        <p:spPr>
          <a:xfrm>
            <a:off x="7623929" y="3520916"/>
            <a:ext cx="6150054" cy="395049"/>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Automated answer and current affairs analysis</a:t>
            </a:r>
            <a:endParaRPr lang="en-US" sz="1900" dirty="0">
              <a:latin typeface="Times New Roman" panose="02020603050405020304" pitchFamily="18" charset="0"/>
              <a:cs typeface="Times New Roman" panose="02020603050405020304" pitchFamily="18" charset="0"/>
            </a:endParaRPr>
          </a:p>
        </p:txBody>
      </p:sp>
      <p:sp>
        <p:nvSpPr>
          <p:cNvPr id="9" name="Text 7"/>
          <p:cNvSpPr/>
          <p:nvPr/>
        </p:nvSpPr>
        <p:spPr>
          <a:xfrm>
            <a:off x="7623929" y="4162782"/>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FFE14D"/>
                </a:solidFill>
                <a:latin typeface="Times New Roman" panose="02020603050405020304" pitchFamily="18" charset="0"/>
                <a:ea typeface="Comfortaa Bold" pitchFamily="34" charset="-122"/>
                <a:cs typeface="Times New Roman" panose="02020603050405020304" pitchFamily="18" charset="0"/>
              </a:rPr>
              <a:t>Database</a:t>
            </a:r>
            <a:endParaRPr lang="en-US" sz="2150" dirty="0">
              <a:latin typeface="Times New Roman" panose="02020603050405020304" pitchFamily="18" charset="0"/>
              <a:cs typeface="Times New Roman" panose="02020603050405020304" pitchFamily="18" charset="0"/>
            </a:endParaRPr>
          </a:p>
        </p:txBody>
      </p:sp>
      <p:sp>
        <p:nvSpPr>
          <p:cNvPr id="10" name="Text 8"/>
          <p:cNvSpPr/>
          <p:nvPr/>
        </p:nvSpPr>
        <p:spPr>
          <a:xfrm>
            <a:off x="7623929" y="4752499"/>
            <a:ext cx="6150054" cy="395049"/>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Firestore or PostgreSQL for scalable storage</a:t>
            </a:r>
            <a:endParaRPr lang="en-US" sz="1900" dirty="0">
              <a:latin typeface="Times New Roman" panose="02020603050405020304" pitchFamily="18" charset="0"/>
              <a:cs typeface="Times New Roman" panose="02020603050405020304" pitchFamily="18" charset="0"/>
            </a:endParaRPr>
          </a:p>
        </p:txBody>
      </p:sp>
      <p:sp>
        <p:nvSpPr>
          <p:cNvPr id="11" name="Text 9"/>
          <p:cNvSpPr/>
          <p:nvPr/>
        </p:nvSpPr>
        <p:spPr>
          <a:xfrm>
            <a:off x="7623929" y="5394365"/>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FFE14D"/>
                </a:solidFill>
                <a:latin typeface="Times New Roman" panose="02020603050405020304" pitchFamily="18" charset="0"/>
                <a:ea typeface="Comfortaa Bold" pitchFamily="34" charset="-122"/>
                <a:cs typeface="Times New Roman" panose="02020603050405020304" pitchFamily="18" charset="0"/>
              </a:rPr>
              <a:t>AI</a:t>
            </a:r>
            <a:endParaRPr lang="en-US" sz="2150" dirty="0">
              <a:latin typeface="Times New Roman" panose="02020603050405020304" pitchFamily="18" charset="0"/>
              <a:cs typeface="Times New Roman" panose="02020603050405020304" pitchFamily="18" charset="0"/>
            </a:endParaRPr>
          </a:p>
        </p:txBody>
      </p:sp>
      <p:sp>
        <p:nvSpPr>
          <p:cNvPr id="12" name="Text 10"/>
          <p:cNvSpPr/>
          <p:nvPr/>
        </p:nvSpPr>
        <p:spPr>
          <a:xfrm>
            <a:off x="7623929" y="5984081"/>
            <a:ext cx="6150054" cy="395049"/>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Personalization &amp; dynamic question generation</a:t>
            </a:r>
            <a:endParaRPr lang="en-US" sz="19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9986" y="661035"/>
            <a:ext cx="7464028" cy="1333024"/>
          </a:xfrm>
          <a:prstGeom prst="rect">
            <a:avLst/>
          </a:prstGeom>
          <a:noFill/>
          <a:ln/>
        </p:spPr>
        <p:txBody>
          <a:bodyPr wrap="square" lIns="0" tIns="0" rIns="0" bIns="0" rtlCol="0" anchor="t"/>
          <a:lstStyle/>
          <a:p>
            <a:pPr marL="0" indent="0" algn="l">
              <a:lnSpc>
                <a:spcPts val="5200"/>
              </a:lnSpc>
              <a:buNone/>
            </a:pPr>
            <a:r>
              <a:rPr lang="en-US" sz="4150" b="1" dirty="0">
                <a:solidFill>
                  <a:srgbClr val="FFE14D"/>
                </a:solidFill>
                <a:latin typeface="Times New Roman" panose="02020603050405020304" pitchFamily="18" charset="0"/>
                <a:ea typeface="Comfortaa Bold" pitchFamily="34" charset="-122"/>
                <a:cs typeface="Times New Roman" panose="02020603050405020304" pitchFamily="18" charset="0"/>
              </a:rPr>
              <a:t>Next Steps &amp; Investment Opportunity</a:t>
            </a:r>
            <a:endParaRPr lang="en-US" sz="4150" dirty="0">
              <a:latin typeface="Times New Roman" panose="02020603050405020304" pitchFamily="18" charset="0"/>
              <a:cs typeface="Times New Roman" panose="02020603050405020304" pitchFamily="18" charset="0"/>
            </a:endParaRPr>
          </a:p>
        </p:txBody>
      </p:sp>
      <p:sp>
        <p:nvSpPr>
          <p:cNvPr id="4" name="Shape 1"/>
          <p:cNvSpPr/>
          <p:nvPr/>
        </p:nvSpPr>
        <p:spPr>
          <a:xfrm>
            <a:off x="839986" y="2283917"/>
            <a:ext cx="539948" cy="539948"/>
          </a:xfrm>
          <a:prstGeom prst="roundRect">
            <a:avLst>
              <a:gd name="adj" fmla="val 66673"/>
            </a:avLst>
          </a:prstGeom>
          <a:solidFill>
            <a:srgbClr val="46464A"/>
          </a:solidFill>
          <a:ln/>
        </p:spPr>
      </p:sp>
      <p:sp>
        <p:nvSpPr>
          <p:cNvPr id="5" name="Text 2"/>
          <p:cNvSpPr/>
          <p:nvPr/>
        </p:nvSpPr>
        <p:spPr>
          <a:xfrm>
            <a:off x="949940" y="2423934"/>
            <a:ext cx="319921" cy="399931"/>
          </a:xfrm>
          <a:prstGeom prst="rect">
            <a:avLst/>
          </a:prstGeom>
          <a:noFill/>
          <a:ln/>
        </p:spPr>
        <p:txBody>
          <a:bodyPr wrap="none" lIns="0" tIns="0" rIns="0" bIns="0" rtlCol="0" anchor="t"/>
          <a:lstStyle/>
          <a:p>
            <a:pPr marL="0" indent="0" algn="ctr">
              <a:lnSpc>
                <a:spcPts val="2500"/>
              </a:lnSpc>
              <a:buNone/>
            </a:pPr>
            <a:r>
              <a:rPr lang="en-US" sz="2500" b="1" dirty="0">
                <a:solidFill>
                  <a:srgbClr val="D7D4CC"/>
                </a:solidFill>
                <a:latin typeface="Times New Roman" panose="02020603050405020304" pitchFamily="18" charset="0"/>
                <a:ea typeface="Comfortaa Bold" pitchFamily="34" charset="-122"/>
                <a:cs typeface="Times New Roman" panose="02020603050405020304" pitchFamily="18" charset="0"/>
              </a:rPr>
              <a:t>1</a:t>
            </a:r>
            <a:endParaRPr lang="en-US" sz="2500" dirty="0">
              <a:latin typeface="Times New Roman" panose="02020603050405020304" pitchFamily="18" charset="0"/>
              <a:cs typeface="Times New Roman" panose="02020603050405020304" pitchFamily="18" charset="0"/>
            </a:endParaRPr>
          </a:p>
        </p:txBody>
      </p:sp>
      <p:sp>
        <p:nvSpPr>
          <p:cNvPr id="6" name="Text 3"/>
          <p:cNvSpPr/>
          <p:nvPr/>
        </p:nvSpPr>
        <p:spPr>
          <a:xfrm>
            <a:off x="1619845" y="2436376"/>
            <a:ext cx="3672959" cy="333375"/>
          </a:xfrm>
          <a:prstGeom prst="rect">
            <a:avLst/>
          </a:prstGeom>
          <a:noFill/>
          <a:ln/>
        </p:spPr>
        <p:txBody>
          <a:bodyPr wrap="none" lIns="0" tIns="0" rIns="0" bIns="0" rtlCol="0" anchor="t"/>
          <a:lstStyle/>
          <a:p>
            <a:pPr marL="0" indent="0" algn="l">
              <a:lnSpc>
                <a:spcPts val="2600"/>
              </a:lnSpc>
              <a:buNone/>
            </a:pPr>
            <a:r>
              <a:rPr lang="en-US" sz="2050" b="1" dirty="0">
                <a:solidFill>
                  <a:srgbClr val="D7D4CC"/>
                </a:solidFill>
                <a:latin typeface="Times New Roman" panose="02020603050405020304" pitchFamily="18" charset="0"/>
                <a:ea typeface="Comfortaa Bold" pitchFamily="34" charset="-122"/>
                <a:cs typeface="Times New Roman" panose="02020603050405020304" pitchFamily="18" charset="0"/>
              </a:rPr>
              <a:t>Finalize MVP Development</a:t>
            </a:r>
            <a:endParaRPr lang="en-US" sz="2050" dirty="0">
              <a:latin typeface="Times New Roman" panose="02020603050405020304" pitchFamily="18" charset="0"/>
              <a:cs typeface="Times New Roman" panose="02020603050405020304" pitchFamily="18" charset="0"/>
            </a:endParaRPr>
          </a:p>
        </p:txBody>
      </p:sp>
      <p:sp>
        <p:nvSpPr>
          <p:cNvPr id="7" name="Text 4"/>
          <p:cNvSpPr/>
          <p:nvPr/>
        </p:nvSpPr>
        <p:spPr>
          <a:xfrm>
            <a:off x="1619845" y="2913698"/>
            <a:ext cx="6684169" cy="383977"/>
          </a:xfrm>
          <a:prstGeom prst="rect">
            <a:avLst/>
          </a:prstGeom>
          <a:noFill/>
          <a:ln/>
        </p:spPr>
        <p:txBody>
          <a:bodyPr wrap="none" lIns="0" tIns="0" rIns="0" bIns="0" rtlCol="0" anchor="t"/>
          <a:lstStyle/>
          <a:p>
            <a:pPr marL="0" indent="0" algn="l">
              <a:lnSpc>
                <a:spcPts val="3000"/>
              </a:lnSpc>
              <a:buNone/>
            </a:pPr>
            <a:r>
              <a:rPr lang="en-US" sz="1850" dirty="0">
                <a:solidFill>
                  <a:srgbClr val="D7D4CC"/>
                </a:solidFill>
                <a:latin typeface="Times New Roman" panose="02020603050405020304" pitchFamily="18" charset="0"/>
                <a:ea typeface="Raleway Medium" pitchFamily="34" charset="-122"/>
                <a:cs typeface="Times New Roman" panose="02020603050405020304" pitchFamily="18" charset="0"/>
              </a:rPr>
              <a:t>Launch beta within 3 months</a:t>
            </a:r>
            <a:endParaRPr lang="en-US" sz="1850" dirty="0">
              <a:latin typeface="Times New Roman" panose="02020603050405020304" pitchFamily="18" charset="0"/>
              <a:cs typeface="Times New Roman" panose="02020603050405020304" pitchFamily="18" charset="0"/>
            </a:endParaRPr>
          </a:p>
        </p:txBody>
      </p:sp>
      <p:sp>
        <p:nvSpPr>
          <p:cNvPr id="8" name="Shape 5"/>
          <p:cNvSpPr/>
          <p:nvPr/>
        </p:nvSpPr>
        <p:spPr>
          <a:xfrm>
            <a:off x="839986" y="3707547"/>
            <a:ext cx="539948" cy="539948"/>
          </a:xfrm>
          <a:prstGeom prst="roundRect">
            <a:avLst>
              <a:gd name="adj" fmla="val 66673"/>
            </a:avLst>
          </a:prstGeom>
          <a:solidFill>
            <a:srgbClr val="46464A"/>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9" name="Text 6"/>
          <p:cNvSpPr/>
          <p:nvPr/>
        </p:nvSpPr>
        <p:spPr>
          <a:xfrm>
            <a:off x="949940" y="3847564"/>
            <a:ext cx="319921" cy="399931"/>
          </a:xfrm>
          <a:prstGeom prst="rect">
            <a:avLst/>
          </a:prstGeom>
          <a:noFill/>
          <a:ln/>
        </p:spPr>
        <p:txBody>
          <a:bodyPr wrap="none" lIns="0" tIns="0" rIns="0" bIns="0" rtlCol="0" anchor="t"/>
          <a:lstStyle/>
          <a:p>
            <a:pPr marL="0" indent="0" algn="ctr">
              <a:lnSpc>
                <a:spcPts val="2500"/>
              </a:lnSpc>
              <a:buNone/>
            </a:pPr>
            <a:r>
              <a:rPr lang="en-US" sz="2500" b="1" dirty="0">
                <a:solidFill>
                  <a:srgbClr val="D7D4CC"/>
                </a:solidFill>
                <a:latin typeface="Times New Roman" panose="02020603050405020304" pitchFamily="18" charset="0"/>
                <a:ea typeface="Comfortaa Bold" pitchFamily="34" charset="-122"/>
                <a:cs typeface="Times New Roman" panose="02020603050405020304" pitchFamily="18" charset="0"/>
              </a:rPr>
              <a:t>2</a:t>
            </a:r>
            <a:endParaRPr lang="en-US" sz="2500" dirty="0">
              <a:latin typeface="Times New Roman" panose="02020603050405020304" pitchFamily="18" charset="0"/>
              <a:cs typeface="Times New Roman" panose="02020603050405020304" pitchFamily="18" charset="0"/>
            </a:endParaRPr>
          </a:p>
        </p:txBody>
      </p:sp>
      <p:sp>
        <p:nvSpPr>
          <p:cNvPr id="10" name="Text 7"/>
          <p:cNvSpPr/>
          <p:nvPr/>
        </p:nvSpPr>
        <p:spPr>
          <a:xfrm>
            <a:off x="1619845" y="3860006"/>
            <a:ext cx="2666643" cy="333375"/>
          </a:xfrm>
          <a:prstGeom prst="rect">
            <a:avLst/>
          </a:prstGeom>
          <a:noFill/>
          <a:ln/>
        </p:spPr>
        <p:txBody>
          <a:bodyPr wrap="none" lIns="0" tIns="0" rIns="0" bIns="0" rtlCol="0" anchor="t"/>
          <a:lstStyle/>
          <a:p>
            <a:pPr marL="0" indent="0" algn="l">
              <a:lnSpc>
                <a:spcPts val="2600"/>
              </a:lnSpc>
              <a:buNone/>
            </a:pPr>
            <a:r>
              <a:rPr lang="en-US" sz="2050" b="1" dirty="0">
                <a:solidFill>
                  <a:srgbClr val="D7D4CC"/>
                </a:solidFill>
                <a:latin typeface="Times New Roman" panose="02020603050405020304" pitchFamily="18" charset="0"/>
                <a:ea typeface="Comfortaa Bold" pitchFamily="34" charset="-122"/>
                <a:cs typeface="Times New Roman" panose="02020603050405020304" pitchFamily="18" charset="0"/>
              </a:rPr>
              <a:t>Expand User Base</a:t>
            </a:r>
            <a:endParaRPr lang="en-US" sz="2050" dirty="0">
              <a:latin typeface="Times New Roman" panose="02020603050405020304" pitchFamily="18" charset="0"/>
              <a:cs typeface="Times New Roman" panose="02020603050405020304" pitchFamily="18" charset="0"/>
            </a:endParaRPr>
          </a:p>
        </p:txBody>
      </p:sp>
      <p:sp>
        <p:nvSpPr>
          <p:cNvPr id="11" name="Text 8"/>
          <p:cNvSpPr/>
          <p:nvPr/>
        </p:nvSpPr>
        <p:spPr>
          <a:xfrm>
            <a:off x="1619845" y="4337328"/>
            <a:ext cx="6684169" cy="383977"/>
          </a:xfrm>
          <a:prstGeom prst="rect">
            <a:avLst/>
          </a:prstGeom>
          <a:noFill/>
          <a:ln/>
        </p:spPr>
        <p:txBody>
          <a:bodyPr wrap="none" lIns="0" tIns="0" rIns="0" bIns="0" rtlCol="0" anchor="t"/>
          <a:lstStyle/>
          <a:p>
            <a:pPr marL="0" indent="0" algn="l">
              <a:lnSpc>
                <a:spcPts val="3000"/>
              </a:lnSpc>
              <a:buNone/>
            </a:pPr>
            <a:r>
              <a:rPr lang="en-US" sz="1850" dirty="0">
                <a:solidFill>
                  <a:srgbClr val="D7D4CC"/>
                </a:solidFill>
                <a:latin typeface="Times New Roman" panose="02020603050405020304" pitchFamily="18" charset="0"/>
                <a:ea typeface="Raleway Medium" pitchFamily="34" charset="-122"/>
                <a:cs typeface="Times New Roman" panose="02020603050405020304" pitchFamily="18" charset="0"/>
              </a:rPr>
              <a:t>Target tier 2/3 cities aggressively</a:t>
            </a:r>
            <a:endParaRPr lang="en-US" sz="1850" dirty="0">
              <a:latin typeface="Times New Roman" panose="02020603050405020304" pitchFamily="18" charset="0"/>
              <a:cs typeface="Times New Roman" panose="02020603050405020304" pitchFamily="18" charset="0"/>
            </a:endParaRPr>
          </a:p>
        </p:txBody>
      </p:sp>
      <p:sp>
        <p:nvSpPr>
          <p:cNvPr id="12" name="Shape 9"/>
          <p:cNvSpPr/>
          <p:nvPr/>
        </p:nvSpPr>
        <p:spPr>
          <a:xfrm>
            <a:off x="839986" y="5131178"/>
            <a:ext cx="539948" cy="539948"/>
          </a:xfrm>
          <a:prstGeom prst="roundRect">
            <a:avLst>
              <a:gd name="adj" fmla="val 66673"/>
            </a:avLst>
          </a:prstGeom>
          <a:solidFill>
            <a:srgbClr val="46464A"/>
          </a:solidFill>
          <a:ln/>
        </p:spPr>
      </p:sp>
      <p:sp>
        <p:nvSpPr>
          <p:cNvPr id="13" name="Text 10"/>
          <p:cNvSpPr/>
          <p:nvPr/>
        </p:nvSpPr>
        <p:spPr>
          <a:xfrm>
            <a:off x="949940" y="5271195"/>
            <a:ext cx="319921" cy="399931"/>
          </a:xfrm>
          <a:prstGeom prst="rect">
            <a:avLst/>
          </a:prstGeom>
          <a:noFill/>
          <a:ln/>
        </p:spPr>
        <p:txBody>
          <a:bodyPr wrap="none" lIns="0" tIns="0" rIns="0" bIns="0" rtlCol="0" anchor="t"/>
          <a:lstStyle/>
          <a:p>
            <a:pPr marL="0" indent="0" algn="ctr">
              <a:lnSpc>
                <a:spcPts val="2500"/>
              </a:lnSpc>
              <a:buNone/>
            </a:pPr>
            <a:r>
              <a:rPr lang="en-US" sz="2500" b="1" dirty="0">
                <a:solidFill>
                  <a:srgbClr val="D7D4CC"/>
                </a:solidFill>
                <a:latin typeface="Times New Roman" panose="02020603050405020304" pitchFamily="18" charset="0"/>
                <a:ea typeface="Comfortaa Bold" pitchFamily="34" charset="-122"/>
                <a:cs typeface="Times New Roman" panose="02020603050405020304" pitchFamily="18" charset="0"/>
              </a:rPr>
              <a:t>3</a:t>
            </a:r>
            <a:endParaRPr lang="en-US" sz="2500" dirty="0">
              <a:latin typeface="Times New Roman" panose="02020603050405020304" pitchFamily="18" charset="0"/>
              <a:cs typeface="Times New Roman" panose="02020603050405020304" pitchFamily="18" charset="0"/>
            </a:endParaRPr>
          </a:p>
        </p:txBody>
      </p:sp>
      <p:sp>
        <p:nvSpPr>
          <p:cNvPr id="14" name="Text 11"/>
          <p:cNvSpPr/>
          <p:nvPr/>
        </p:nvSpPr>
        <p:spPr>
          <a:xfrm>
            <a:off x="1619845" y="5283637"/>
            <a:ext cx="3233380" cy="333375"/>
          </a:xfrm>
          <a:prstGeom prst="rect">
            <a:avLst/>
          </a:prstGeom>
          <a:noFill/>
          <a:ln/>
        </p:spPr>
        <p:txBody>
          <a:bodyPr wrap="none" lIns="0" tIns="0" rIns="0" bIns="0" rtlCol="0" anchor="t"/>
          <a:lstStyle/>
          <a:p>
            <a:pPr marL="0" indent="0" algn="l">
              <a:lnSpc>
                <a:spcPts val="2600"/>
              </a:lnSpc>
              <a:buNone/>
            </a:pPr>
            <a:r>
              <a:rPr lang="en-US" sz="2050" b="1" dirty="0">
                <a:solidFill>
                  <a:srgbClr val="D7D4CC"/>
                </a:solidFill>
                <a:latin typeface="Times New Roman" panose="02020603050405020304" pitchFamily="18" charset="0"/>
                <a:ea typeface="Comfortaa Bold" pitchFamily="34" charset="-122"/>
                <a:cs typeface="Times New Roman" panose="02020603050405020304" pitchFamily="18" charset="0"/>
              </a:rPr>
              <a:t>Scale AI &amp; Gamification</a:t>
            </a:r>
            <a:endParaRPr lang="en-US" sz="2050" dirty="0">
              <a:latin typeface="Times New Roman" panose="02020603050405020304" pitchFamily="18" charset="0"/>
              <a:cs typeface="Times New Roman" panose="02020603050405020304" pitchFamily="18" charset="0"/>
            </a:endParaRPr>
          </a:p>
        </p:txBody>
      </p:sp>
      <p:sp>
        <p:nvSpPr>
          <p:cNvPr id="15" name="Text 12"/>
          <p:cNvSpPr/>
          <p:nvPr/>
        </p:nvSpPr>
        <p:spPr>
          <a:xfrm>
            <a:off x="1619845" y="5760958"/>
            <a:ext cx="6684169" cy="383977"/>
          </a:xfrm>
          <a:prstGeom prst="rect">
            <a:avLst/>
          </a:prstGeom>
          <a:noFill/>
          <a:ln/>
        </p:spPr>
        <p:txBody>
          <a:bodyPr wrap="none" lIns="0" tIns="0" rIns="0" bIns="0" rtlCol="0" anchor="t"/>
          <a:lstStyle/>
          <a:p>
            <a:pPr marL="0" indent="0" algn="l">
              <a:lnSpc>
                <a:spcPts val="3000"/>
              </a:lnSpc>
              <a:buNone/>
            </a:pPr>
            <a:r>
              <a:rPr lang="en-US" sz="1850" dirty="0">
                <a:solidFill>
                  <a:srgbClr val="D7D4CC"/>
                </a:solidFill>
                <a:latin typeface="Times New Roman" panose="02020603050405020304" pitchFamily="18" charset="0"/>
                <a:ea typeface="Raleway Medium" pitchFamily="34" charset="-122"/>
                <a:cs typeface="Times New Roman" panose="02020603050405020304" pitchFamily="18" charset="0"/>
              </a:rPr>
              <a:t>Enhance adaptive learning capabilities</a:t>
            </a:r>
            <a:endParaRPr lang="en-US" sz="1850" dirty="0">
              <a:latin typeface="Times New Roman" panose="02020603050405020304" pitchFamily="18" charset="0"/>
              <a:cs typeface="Times New Roman" panose="02020603050405020304" pitchFamily="18" charset="0"/>
            </a:endParaRPr>
          </a:p>
        </p:txBody>
      </p:sp>
      <p:sp>
        <p:nvSpPr>
          <p:cNvPr id="16" name="Shape 13"/>
          <p:cNvSpPr/>
          <p:nvPr/>
        </p:nvSpPr>
        <p:spPr>
          <a:xfrm>
            <a:off x="839986" y="6554808"/>
            <a:ext cx="539948" cy="539948"/>
          </a:xfrm>
          <a:prstGeom prst="roundRect">
            <a:avLst>
              <a:gd name="adj" fmla="val 66673"/>
            </a:avLst>
          </a:prstGeom>
          <a:solidFill>
            <a:srgbClr val="46464A"/>
          </a:solidFill>
          <a:ln/>
        </p:spPr>
      </p:sp>
      <p:sp>
        <p:nvSpPr>
          <p:cNvPr id="17" name="Text 14"/>
          <p:cNvSpPr/>
          <p:nvPr/>
        </p:nvSpPr>
        <p:spPr>
          <a:xfrm>
            <a:off x="949940" y="6694825"/>
            <a:ext cx="319921" cy="399931"/>
          </a:xfrm>
          <a:prstGeom prst="rect">
            <a:avLst/>
          </a:prstGeom>
          <a:noFill/>
          <a:ln/>
        </p:spPr>
        <p:txBody>
          <a:bodyPr wrap="none" lIns="0" tIns="0" rIns="0" bIns="0" rtlCol="0" anchor="t"/>
          <a:lstStyle/>
          <a:p>
            <a:pPr marL="0" indent="0" algn="ctr">
              <a:lnSpc>
                <a:spcPts val="2500"/>
              </a:lnSpc>
              <a:buNone/>
            </a:pPr>
            <a:r>
              <a:rPr lang="en-US" sz="2500" b="1" dirty="0">
                <a:solidFill>
                  <a:srgbClr val="D7D4CC"/>
                </a:solidFill>
                <a:latin typeface="Times New Roman" panose="02020603050405020304" pitchFamily="18" charset="0"/>
                <a:ea typeface="Comfortaa Bold" pitchFamily="34" charset="-122"/>
                <a:cs typeface="Times New Roman" panose="02020603050405020304" pitchFamily="18" charset="0"/>
              </a:rPr>
              <a:t>4</a:t>
            </a:r>
            <a:endParaRPr lang="en-US" sz="2500" dirty="0">
              <a:latin typeface="Times New Roman" panose="02020603050405020304" pitchFamily="18" charset="0"/>
              <a:cs typeface="Times New Roman" panose="02020603050405020304" pitchFamily="18" charset="0"/>
            </a:endParaRPr>
          </a:p>
        </p:txBody>
      </p:sp>
      <p:sp>
        <p:nvSpPr>
          <p:cNvPr id="18" name="Text 15"/>
          <p:cNvSpPr/>
          <p:nvPr/>
        </p:nvSpPr>
        <p:spPr>
          <a:xfrm>
            <a:off x="1619845" y="6707267"/>
            <a:ext cx="2666643" cy="333375"/>
          </a:xfrm>
          <a:prstGeom prst="rect">
            <a:avLst/>
          </a:prstGeom>
          <a:noFill/>
          <a:ln/>
        </p:spPr>
        <p:txBody>
          <a:bodyPr wrap="none" lIns="0" tIns="0" rIns="0" bIns="0" rtlCol="0" anchor="t"/>
          <a:lstStyle/>
          <a:p>
            <a:pPr marL="0" indent="0" algn="l">
              <a:lnSpc>
                <a:spcPts val="2600"/>
              </a:lnSpc>
              <a:buNone/>
            </a:pPr>
            <a:r>
              <a:rPr lang="en-US" sz="2050" b="1" dirty="0">
                <a:solidFill>
                  <a:srgbClr val="D7D4CC"/>
                </a:solidFill>
                <a:latin typeface="Times New Roman" panose="02020603050405020304" pitchFamily="18" charset="0"/>
                <a:ea typeface="Comfortaa Bold" pitchFamily="34" charset="-122"/>
                <a:cs typeface="Times New Roman" panose="02020603050405020304" pitchFamily="18" charset="0"/>
              </a:rPr>
              <a:t>Secure Funding</a:t>
            </a:r>
            <a:endParaRPr lang="en-US" sz="2050" dirty="0">
              <a:latin typeface="Times New Roman" panose="02020603050405020304" pitchFamily="18" charset="0"/>
              <a:cs typeface="Times New Roman" panose="02020603050405020304" pitchFamily="18" charset="0"/>
            </a:endParaRPr>
          </a:p>
        </p:txBody>
      </p:sp>
      <p:sp>
        <p:nvSpPr>
          <p:cNvPr id="19" name="Text 16"/>
          <p:cNvSpPr/>
          <p:nvPr/>
        </p:nvSpPr>
        <p:spPr>
          <a:xfrm>
            <a:off x="1619845" y="7184588"/>
            <a:ext cx="6684169" cy="383977"/>
          </a:xfrm>
          <a:prstGeom prst="rect">
            <a:avLst/>
          </a:prstGeom>
          <a:noFill/>
          <a:ln/>
        </p:spPr>
        <p:txBody>
          <a:bodyPr wrap="none" lIns="0" tIns="0" rIns="0" bIns="0" rtlCol="0" anchor="t"/>
          <a:lstStyle/>
          <a:p>
            <a:pPr marL="0" indent="0" algn="l">
              <a:lnSpc>
                <a:spcPts val="3000"/>
              </a:lnSpc>
              <a:buNone/>
            </a:pPr>
            <a:r>
              <a:rPr lang="en-US" sz="1850" dirty="0">
                <a:solidFill>
                  <a:srgbClr val="D7D4CC"/>
                </a:solidFill>
                <a:latin typeface="Times New Roman" panose="02020603050405020304" pitchFamily="18" charset="0"/>
                <a:ea typeface="Raleway Medium" pitchFamily="34" charset="-122"/>
                <a:cs typeface="Times New Roman" panose="02020603050405020304" pitchFamily="18" charset="0"/>
              </a:rPr>
              <a:t>Accelerate growth and market penetration</a:t>
            </a: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5AC0AFD1-1473-DEB1-9DBD-5664D1235E12}"/>
              </a:ext>
            </a:extLst>
          </p:cNvPr>
          <p:cNvSpPr/>
          <p:nvPr/>
        </p:nvSpPr>
        <p:spPr>
          <a:xfrm>
            <a:off x="1642874" y="719904"/>
            <a:ext cx="4256121" cy="766321"/>
          </a:xfrm>
          <a:prstGeom prst="rect">
            <a:avLst/>
          </a:prstGeom>
          <a:noFill/>
          <a:ln/>
        </p:spPr>
        <p:txBody>
          <a:bodyPr wrap="square" lIns="0" tIns="0" rIns="0" bIns="0" rtlCol="0" anchor="t"/>
          <a:lstStyle/>
          <a:p>
            <a:pPr marL="0" indent="0" algn="l">
              <a:lnSpc>
                <a:spcPts val="5200"/>
              </a:lnSpc>
              <a:buNone/>
            </a:pPr>
            <a:r>
              <a:rPr lang="en-US" sz="4150" b="1" dirty="0">
                <a:solidFill>
                  <a:srgbClr val="FFE14D"/>
                </a:solidFill>
                <a:latin typeface="Times New Roman" panose="02020603050405020304" pitchFamily="18" charset="0"/>
                <a:ea typeface="Comfortaa Bold" pitchFamily="34" charset="-122"/>
                <a:cs typeface="Times New Roman" panose="02020603050405020304" pitchFamily="18" charset="0"/>
              </a:rPr>
              <a:t>Call of Action:</a:t>
            </a:r>
          </a:p>
        </p:txBody>
      </p:sp>
      <p:sp>
        <p:nvSpPr>
          <p:cNvPr id="3" name="TextBox 2">
            <a:extLst>
              <a:ext uri="{FF2B5EF4-FFF2-40B4-BE49-F238E27FC236}">
                <a16:creationId xmlns:a16="http://schemas.microsoft.com/office/drawing/2014/main" id="{FDD99908-CA32-FBA7-983C-FA94D69ECC18}"/>
              </a:ext>
            </a:extLst>
          </p:cNvPr>
          <p:cNvSpPr txBox="1"/>
          <p:nvPr/>
        </p:nvSpPr>
        <p:spPr>
          <a:xfrm>
            <a:off x="1538868" y="1694985"/>
            <a:ext cx="10961649" cy="2062103"/>
          </a:xfrm>
          <a:prstGeom prst="rect">
            <a:avLst/>
          </a:prstGeom>
          <a:noFill/>
        </p:spPr>
        <p:txBody>
          <a:bodyPr wrap="square" rtlCol="0">
            <a:spAutoFit/>
          </a:bodyPr>
          <a:lstStyle/>
          <a:p>
            <a:pPr algn="just"/>
            <a:r>
              <a:rPr lang="en-US" sz="3200" dirty="0">
                <a:solidFill>
                  <a:schemeClr val="tx1">
                    <a:lumMod val="95000"/>
                  </a:schemeClr>
                </a:solidFill>
                <a:latin typeface="Times New Roman" panose="02020603050405020304" pitchFamily="18" charset="0"/>
                <a:cs typeface="Times New Roman" panose="02020603050405020304" pitchFamily="18" charset="0"/>
              </a:rPr>
              <a:t>Sarthana is more than just an app; it is a personalized learning companion, and we seek mentorship and support to turn this vision into reality and empower the next generation of civil servants.</a:t>
            </a:r>
            <a:endParaRPr lang="en-IN" sz="3200" dirty="0">
              <a:solidFill>
                <a:schemeClr val="tx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8092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D2E552-3209-9CF8-F2EA-B1EB9CCC48E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230832"/>
            <a:ext cx="14630399" cy="7705725"/>
          </a:xfrm>
          <a:prstGeom prst="rect">
            <a:avLst/>
          </a:prstGeom>
        </p:spPr>
      </p:pic>
    </p:spTree>
    <p:extLst>
      <p:ext uri="{BB962C8B-B14F-4D97-AF65-F5344CB8AC3E}">
        <p14:creationId xmlns:p14="http://schemas.microsoft.com/office/powerpoint/2010/main" val="3708761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DFE32A-CE94-3AEF-B4C8-41FB1CF51182}"/>
              </a:ext>
            </a:extLst>
          </p:cNvPr>
          <p:cNvSpPr txBox="1"/>
          <p:nvPr/>
        </p:nvSpPr>
        <p:spPr>
          <a:xfrm>
            <a:off x="3144643" y="2364057"/>
            <a:ext cx="6679581" cy="3539430"/>
          </a:xfrm>
          <a:prstGeom prst="rect">
            <a:avLst/>
          </a:prstGeom>
          <a:noFill/>
        </p:spPr>
        <p:txBody>
          <a:bodyPr wrap="square" rtlCol="0">
            <a:spAutoFit/>
          </a:bodyPr>
          <a:lstStyle/>
          <a:p>
            <a:r>
              <a:rPr lang="en-IN" sz="3200" dirty="0">
                <a:solidFill>
                  <a:schemeClr val="tx1">
                    <a:lumMod val="95000"/>
                  </a:schemeClr>
                </a:solidFill>
                <a:latin typeface="Times New Roman" panose="02020603050405020304" pitchFamily="18" charset="0"/>
                <a:cs typeface="Times New Roman" panose="02020603050405020304" pitchFamily="18" charset="0"/>
              </a:rPr>
              <a:t>Team Lead: U. Sai Hruvthin</a:t>
            </a:r>
          </a:p>
          <a:p>
            <a:endParaRPr lang="en-IN" sz="3200" dirty="0">
              <a:solidFill>
                <a:schemeClr val="tx1">
                  <a:lumMod val="95000"/>
                </a:schemeClr>
              </a:solidFill>
              <a:latin typeface="Times New Roman" panose="02020603050405020304" pitchFamily="18" charset="0"/>
              <a:cs typeface="Times New Roman" panose="02020603050405020304" pitchFamily="18" charset="0"/>
            </a:endParaRPr>
          </a:p>
          <a:p>
            <a:r>
              <a:rPr lang="en-IN" sz="3200" dirty="0">
                <a:solidFill>
                  <a:schemeClr val="tx1">
                    <a:lumMod val="95000"/>
                  </a:schemeClr>
                </a:solidFill>
                <a:latin typeface="Times New Roman" panose="02020603050405020304" pitchFamily="18" charset="0"/>
                <a:cs typeface="Times New Roman" panose="02020603050405020304" pitchFamily="18" charset="0"/>
              </a:rPr>
              <a:t>Team Members:</a:t>
            </a:r>
          </a:p>
          <a:p>
            <a:r>
              <a:rPr lang="en-IN" sz="3200" dirty="0">
                <a:solidFill>
                  <a:schemeClr val="tx1">
                    <a:lumMod val="95000"/>
                  </a:schemeClr>
                </a:solidFill>
                <a:latin typeface="Times New Roman" panose="02020603050405020304" pitchFamily="18" charset="0"/>
                <a:cs typeface="Times New Roman" panose="02020603050405020304" pitchFamily="18" charset="0"/>
              </a:rPr>
              <a:t>	1. Wagmare Sanjana</a:t>
            </a:r>
          </a:p>
          <a:p>
            <a:r>
              <a:rPr lang="en-IN" sz="3200" dirty="0">
                <a:solidFill>
                  <a:schemeClr val="tx1">
                    <a:lumMod val="95000"/>
                  </a:schemeClr>
                </a:solidFill>
                <a:latin typeface="Times New Roman" panose="02020603050405020304" pitchFamily="18" charset="0"/>
                <a:cs typeface="Times New Roman" panose="02020603050405020304" pitchFamily="18" charset="0"/>
              </a:rPr>
              <a:t>	2. Bobbili Ruchilasya</a:t>
            </a:r>
          </a:p>
          <a:p>
            <a:r>
              <a:rPr lang="en-IN" sz="3200" dirty="0">
                <a:solidFill>
                  <a:schemeClr val="tx1">
                    <a:lumMod val="95000"/>
                  </a:schemeClr>
                </a:solidFill>
                <a:latin typeface="Times New Roman" panose="02020603050405020304" pitchFamily="18" charset="0"/>
                <a:cs typeface="Times New Roman" panose="02020603050405020304" pitchFamily="18" charset="0"/>
              </a:rPr>
              <a:t>	3. Rangdal Pavansai</a:t>
            </a:r>
          </a:p>
          <a:p>
            <a:r>
              <a:rPr lang="en-IN" sz="3200" dirty="0">
                <a:solidFill>
                  <a:schemeClr val="tx1">
                    <a:lumMod val="95000"/>
                  </a:schemeClr>
                </a:solidFill>
                <a:latin typeface="Times New Roman" panose="02020603050405020304" pitchFamily="18" charset="0"/>
                <a:cs typeface="Times New Roman" panose="02020603050405020304" pitchFamily="18" charset="0"/>
              </a:rPr>
              <a:t>	4. Bollapally Manish Kumar</a:t>
            </a:r>
          </a:p>
        </p:txBody>
      </p:sp>
      <p:sp>
        <p:nvSpPr>
          <p:cNvPr id="4" name="TextBox 3">
            <a:extLst>
              <a:ext uri="{FF2B5EF4-FFF2-40B4-BE49-F238E27FC236}">
                <a16:creationId xmlns:a16="http://schemas.microsoft.com/office/drawing/2014/main" id="{EAE9F4AE-8385-B753-7669-59C38E87AB07}"/>
              </a:ext>
            </a:extLst>
          </p:cNvPr>
          <p:cNvSpPr txBox="1"/>
          <p:nvPr/>
        </p:nvSpPr>
        <p:spPr>
          <a:xfrm>
            <a:off x="3345365" y="975061"/>
            <a:ext cx="4638908" cy="769441"/>
          </a:xfrm>
          <a:prstGeom prst="rect">
            <a:avLst/>
          </a:prstGeom>
          <a:noFill/>
        </p:spPr>
        <p:txBody>
          <a:bodyPr wrap="square">
            <a:spAutoFit/>
          </a:bodyPr>
          <a:lstStyle/>
          <a:p>
            <a:r>
              <a:rPr lang="en-IN" sz="4400" dirty="0">
                <a:solidFill>
                  <a:srgbClr val="FFFF00"/>
                </a:solidFill>
                <a:latin typeface="Times New Roman" panose="02020603050405020304" pitchFamily="18" charset="0"/>
                <a:cs typeface="Times New Roman" panose="02020603050405020304" pitchFamily="18" charset="0"/>
              </a:rPr>
              <a:t>Team Information</a:t>
            </a:r>
          </a:p>
        </p:txBody>
      </p:sp>
    </p:spTree>
    <p:extLst>
      <p:ext uri="{BB962C8B-B14F-4D97-AF65-F5344CB8AC3E}">
        <p14:creationId xmlns:p14="http://schemas.microsoft.com/office/powerpoint/2010/main" val="1853812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F24147A-7E85-19D6-0CA7-4770669F69AF}"/>
              </a:ext>
            </a:extLst>
          </p:cNvPr>
          <p:cNvSpPr/>
          <p:nvPr/>
        </p:nvSpPr>
        <p:spPr>
          <a:xfrm>
            <a:off x="3038525" y="895413"/>
            <a:ext cx="5848997" cy="788421"/>
          </a:xfrm>
          <a:prstGeom prst="rect">
            <a:avLst/>
          </a:prstGeom>
          <a:noFill/>
          <a:ln/>
        </p:spPr>
        <p:txBody>
          <a:bodyPr wrap="square" lIns="0" tIns="0" rIns="0" bIns="0" rtlCol="0" anchor="t"/>
          <a:lstStyle/>
          <a:p>
            <a:pPr marL="0" indent="0" algn="l">
              <a:lnSpc>
                <a:spcPts val="5400"/>
              </a:lnSpc>
              <a:buNone/>
            </a:pPr>
            <a:r>
              <a:rPr lang="en-US" sz="4400" dirty="0">
                <a:solidFill>
                  <a:srgbClr val="FFFF00"/>
                </a:solidFill>
                <a:latin typeface="Times New Roman" panose="02020603050405020304" pitchFamily="18" charset="0"/>
                <a:cs typeface="Times New Roman" panose="02020603050405020304" pitchFamily="18" charset="0"/>
              </a:rPr>
              <a:t>Problem Statement</a:t>
            </a:r>
          </a:p>
        </p:txBody>
      </p:sp>
      <p:sp>
        <p:nvSpPr>
          <p:cNvPr id="3" name="TextBox 2">
            <a:extLst>
              <a:ext uri="{FF2B5EF4-FFF2-40B4-BE49-F238E27FC236}">
                <a16:creationId xmlns:a16="http://schemas.microsoft.com/office/drawing/2014/main" id="{E8DC02EF-E4A6-9267-4BB0-5E728B1DDDF8}"/>
              </a:ext>
            </a:extLst>
          </p:cNvPr>
          <p:cNvSpPr txBox="1"/>
          <p:nvPr/>
        </p:nvSpPr>
        <p:spPr>
          <a:xfrm>
            <a:off x="1070517" y="1851102"/>
            <a:ext cx="12489366" cy="3539430"/>
          </a:xfrm>
          <a:prstGeom prst="rect">
            <a:avLst/>
          </a:prstGeom>
          <a:noFill/>
        </p:spPr>
        <p:txBody>
          <a:bodyPr wrap="square" rtlCol="0">
            <a:spAutoFit/>
          </a:bodyPr>
          <a:lstStyle/>
          <a:p>
            <a:pPr algn="just"/>
            <a:r>
              <a:rPr lang="en-IN" sz="2800" dirty="0">
                <a:latin typeface="Times New Roman" panose="02020603050405020304" pitchFamily="18" charset="0"/>
                <a:cs typeface="Times New Roman" panose="02020603050405020304" pitchFamily="18" charset="0"/>
              </a:rPr>
              <a:t>M</a:t>
            </a:r>
            <a:r>
              <a:rPr lang="en-US" sz="2800" dirty="0" err="1">
                <a:latin typeface="Times New Roman" panose="02020603050405020304" pitchFamily="18" charset="0"/>
                <a:cs typeface="Times New Roman" panose="02020603050405020304" pitchFamily="18" charset="0"/>
              </a:rPr>
              <a:t>ost</a:t>
            </a:r>
            <a:r>
              <a:rPr lang="en-US" sz="2800" dirty="0">
                <a:latin typeface="Times New Roman" panose="02020603050405020304" pitchFamily="18" charset="0"/>
                <a:cs typeface="Times New Roman" panose="02020603050405020304" pitchFamily="18" charset="0"/>
              </a:rPr>
              <a:t> UPSC preparation apps offer generic content without addressing the personalized needs of aspirants. They lack smart revision tools, engaging formats, and features like interactive current affairs, answer writing feedback, or AI-driven learning paths. This leads to poor retention, low motivation, and ineffective preparation. Aspirants, especially from Tier 2 and Tier 3 cities, struggle with information overload and no structured guidance. There's a clear need for a more adaptive, accessible, and engaging solution that not only delivers content but also guides, evaluates, and motivates aspirants throughout their preparation journey.</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1854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174194"/>
            <a:ext cx="7415927" cy="1371600"/>
          </a:xfrm>
          <a:prstGeom prst="rect">
            <a:avLst/>
          </a:prstGeom>
          <a:noFill/>
          <a:ln/>
        </p:spPr>
        <p:txBody>
          <a:bodyPr wrap="square" lIns="0" tIns="0" rIns="0" bIns="0" rtlCol="0" anchor="t"/>
          <a:lstStyle/>
          <a:p>
            <a:pPr marL="0" indent="0" algn="l">
              <a:lnSpc>
                <a:spcPts val="5400"/>
              </a:lnSpc>
              <a:buNone/>
            </a:pPr>
            <a:r>
              <a:rPr lang="en-US" sz="4300" b="1" dirty="0">
                <a:solidFill>
                  <a:srgbClr val="FFE14D"/>
                </a:solidFill>
                <a:latin typeface="Times New Roman" panose="02020603050405020304" pitchFamily="18" charset="0"/>
                <a:ea typeface="Comfortaa Bold" pitchFamily="34" charset="-122"/>
                <a:cs typeface="Times New Roman" panose="02020603050405020304" pitchFamily="18" charset="0"/>
              </a:rPr>
              <a:t>Challenges in Current UPSC Prep Apps</a:t>
            </a:r>
            <a:endParaRPr lang="en-US" sz="4300" dirty="0">
              <a:latin typeface="Times New Roman" panose="02020603050405020304" pitchFamily="18" charset="0"/>
              <a:cs typeface="Times New Roman" panose="02020603050405020304" pitchFamily="18" charset="0"/>
            </a:endParaRPr>
          </a:p>
        </p:txBody>
      </p:sp>
      <p:sp>
        <p:nvSpPr>
          <p:cNvPr id="4" name="Shape 1"/>
          <p:cNvSpPr/>
          <p:nvPr/>
        </p:nvSpPr>
        <p:spPr>
          <a:xfrm>
            <a:off x="6350437" y="2916079"/>
            <a:ext cx="3584615" cy="2512695"/>
          </a:xfrm>
          <a:prstGeom prst="roundRect">
            <a:avLst>
              <a:gd name="adj" fmla="val 14738"/>
            </a:avLst>
          </a:prstGeom>
          <a:solidFill>
            <a:srgbClr val="46464A"/>
          </a:solidFill>
          <a:ln/>
        </p:spPr>
      </p:sp>
      <p:sp>
        <p:nvSpPr>
          <p:cNvPr id="5" name="Text 2"/>
          <p:cNvSpPr/>
          <p:nvPr/>
        </p:nvSpPr>
        <p:spPr>
          <a:xfrm>
            <a:off x="6597253" y="3162895"/>
            <a:ext cx="3090982" cy="685800"/>
          </a:xfrm>
          <a:prstGeom prst="rect">
            <a:avLst/>
          </a:prstGeom>
          <a:noFill/>
          <a:ln/>
        </p:spPr>
        <p:txBody>
          <a:bodyPr wrap="square" lIns="0" tIns="0" rIns="0" bIns="0" rtlCol="0" anchor="t"/>
          <a:lstStyle/>
          <a:p>
            <a:pPr marL="0" indent="0" algn="l">
              <a:lnSpc>
                <a:spcPts val="2700"/>
              </a:lnSpc>
              <a:buNone/>
            </a:pPr>
            <a:r>
              <a:rPr lang="en-US" sz="2150" b="1" dirty="0">
                <a:solidFill>
                  <a:srgbClr val="D7D4CC"/>
                </a:solidFill>
                <a:latin typeface="Times New Roman" panose="02020603050405020304" pitchFamily="18" charset="0"/>
                <a:ea typeface="Comfortaa Bold" pitchFamily="34" charset="-122"/>
                <a:cs typeface="Times New Roman" panose="02020603050405020304" pitchFamily="18" charset="0"/>
              </a:rPr>
              <a:t>One-size-fits-all Approach</a:t>
            </a:r>
            <a:endParaRPr lang="en-US" sz="2150" dirty="0">
              <a:latin typeface="Times New Roman" panose="02020603050405020304" pitchFamily="18" charset="0"/>
              <a:cs typeface="Times New Roman" panose="02020603050405020304" pitchFamily="18" charset="0"/>
            </a:endParaRPr>
          </a:p>
        </p:txBody>
      </p:sp>
      <p:sp>
        <p:nvSpPr>
          <p:cNvPr id="6" name="Text 3"/>
          <p:cNvSpPr/>
          <p:nvPr/>
        </p:nvSpPr>
        <p:spPr>
          <a:xfrm>
            <a:off x="6597253" y="3996809"/>
            <a:ext cx="3090982" cy="790099"/>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Lack of customization for individual learning needs</a:t>
            </a:r>
            <a:endParaRPr lang="en-US" sz="1900" dirty="0">
              <a:latin typeface="Times New Roman" panose="02020603050405020304" pitchFamily="18" charset="0"/>
              <a:cs typeface="Times New Roman" panose="02020603050405020304" pitchFamily="18" charset="0"/>
            </a:endParaRPr>
          </a:p>
        </p:txBody>
      </p:sp>
      <p:sp>
        <p:nvSpPr>
          <p:cNvPr id="7" name="Shape 4"/>
          <p:cNvSpPr/>
          <p:nvPr/>
        </p:nvSpPr>
        <p:spPr>
          <a:xfrm>
            <a:off x="10181868" y="2916079"/>
            <a:ext cx="3584615" cy="2512695"/>
          </a:xfrm>
          <a:prstGeom prst="roundRect">
            <a:avLst>
              <a:gd name="adj" fmla="val 14738"/>
            </a:avLst>
          </a:prstGeom>
          <a:solidFill>
            <a:srgbClr val="46464A"/>
          </a:solidFill>
          <a:ln/>
        </p:spPr>
      </p:sp>
      <p:sp>
        <p:nvSpPr>
          <p:cNvPr id="8" name="Text 5"/>
          <p:cNvSpPr/>
          <p:nvPr/>
        </p:nvSpPr>
        <p:spPr>
          <a:xfrm>
            <a:off x="10428684" y="3162895"/>
            <a:ext cx="3090982" cy="685800"/>
          </a:xfrm>
          <a:prstGeom prst="rect">
            <a:avLst/>
          </a:prstGeom>
          <a:noFill/>
          <a:ln/>
        </p:spPr>
        <p:txBody>
          <a:bodyPr wrap="square" lIns="0" tIns="0" rIns="0" bIns="0" rtlCol="0" anchor="t"/>
          <a:lstStyle/>
          <a:p>
            <a:pPr marL="0" indent="0" algn="l">
              <a:lnSpc>
                <a:spcPts val="2700"/>
              </a:lnSpc>
              <a:buNone/>
            </a:pPr>
            <a:r>
              <a:rPr lang="en-US" sz="2150" b="1" dirty="0">
                <a:solidFill>
                  <a:srgbClr val="D7D4CC"/>
                </a:solidFill>
                <a:latin typeface="Times New Roman" panose="02020603050405020304" pitchFamily="18" charset="0"/>
                <a:ea typeface="Comfortaa Bold" pitchFamily="34" charset="-122"/>
                <a:cs typeface="Times New Roman" panose="02020603050405020304" pitchFamily="18" charset="0"/>
              </a:rPr>
              <a:t>Boring User Experience</a:t>
            </a:r>
            <a:endParaRPr lang="en-US" sz="2150" dirty="0">
              <a:latin typeface="Times New Roman" panose="02020603050405020304" pitchFamily="18" charset="0"/>
              <a:cs typeface="Times New Roman" panose="02020603050405020304" pitchFamily="18" charset="0"/>
            </a:endParaRPr>
          </a:p>
        </p:txBody>
      </p:sp>
      <p:sp>
        <p:nvSpPr>
          <p:cNvPr id="9" name="Text 6"/>
          <p:cNvSpPr/>
          <p:nvPr/>
        </p:nvSpPr>
        <p:spPr>
          <a:xfrm>
            <a:off x="10428684" y="3996809"/>
            <a:ext cx="3090982" cy="118514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Text-heavy, lacks engagement and visual appeal</a:t>
            </a:r>
            <a:endParaRPr lang="en-US" sz="1900" dirty="0">
              <a:latin typeface="Times New Roman" panose="02020603050405020304" pitchFamily="18" charset="0"/>
              <a:cs typeface="Times New Roman" panose="02020603050405020304" pitchFamily="18" charset="0"/>
            </a:endParaRPr>
          </a:p>
        </p:txBody>
      </p:sp>
      <p:sp>
        <p:nvSpPr>
          <p:cNvPr id="10" name="Shape 7"/>
          <p:cNvSpPr/>
          <p:nvPr/>
        </p:nvSpPr>
        <p:spPr>
          <a:xfrm>
            <a:off x="6350437" y="5675590"/>
            <a:ext cx="7415927" cy="1379696"/>
          </a:xfrm>
          <a:prstGeom prst="roundRect">
            <a:avLst>
              <a:gd name="adj" fmla="val 26842"/>
            </a:avLst>
          </a:prstGeom>
          <a:solidFill>
            <a:srgbClr val="46464A"/>
          </a:solidFill>
          <a:ln/>
        </p:spPr>
      </p:sp>
      <p:sp>
        <p:nvSpPr>
          <p:cNvPr id="11" name="Text 8"/>
          <p:cNvSpPr/>
          <p:nvPr/>
        </p:nvSpPr>
        <p:spPr>
          <a:xfrm>
            <a:off x="6597253" y="5922407"/>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Times New Roman" panose="02020603050405020304" pitchFamily="18" charset="0"/>
                <a:ea typeface="Comfortaa Bold" pitchFamily="34" charset="-122"/>
                <a:cs typeface="Times New Roman" panose="02020603050405020304" pitchFamily="18" charset="0"/>
              </a:rPr>
              <a:t>Poor Integration</a:t>
            </a:r>
            <a:endParaRPr lang="en-US" sz="2150" dirty="0">
              <a:latin typeface="Times New Roman" panose="02020603050405020304" pitchFamily="18" charset="0"/>
              <a:cs typeface="Times New Roman" panose="02020603050405020304" pitchFamily="18" charset="0"/>
            </a:endParaRPr>
          </a:p>
        </p:txBody>
      </p:sp>
      <p:sp>
        <p:nvSpPr>
          <p:cNvPr id="12" name="Text 9"/>
          <p:cNvSpPr/>
          <p:nvPr/>
        </p:nvSpPr>
        <p:spPr>
          <a:xfrm>
            <a:off x="6597253" y="6413421"/>
            <a:ext cx="6922294" cy="395049"/>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Current affairs and answer writing not woven well</a:t>
            </a:r>
            <a:endParaRPr lang="en-US" sz="19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631037"/>
            <a:ext cx="8168451" cy="757119"/>
          </a:xfrm>
          <a:prstGeom prst="rect">
            <a:avLst/>
          </a:prstGeom>
          <a:noFill/>
          <a:ln/>
        </p:spPr>
        <p:txBody>
          <a:bodyPr wrap="square" lIns="0" tIns="0" rIns="0" bIns="0" rtlCol="0" anchor="t"/>
          <a:lstStyle/>
          <a:p>
            <a:pPr marL="0" indent="0" algn="l">
              <a:lnSpc>
                <a:spcPts val="5400"/>
              </a:lnSpc>
              <a:buNone/>
            </a:pPr>
            <a:r>
              <a:rPr lang="en-US" sz="4300" b="1" dirty="0">
                <a:solidFill>
                  <a:srgbClr val="FFE14D"/>
                </a:solidFill>
                <a:latin typeface="Times New Roman" panose="02020603050405020304" pitchFamily="18" charset="0"/>
                <a:ea typeface="Comfortaa Bold" pitchFamily="34" charset="-122"/>
                <a:cs typeface="Times New Roman" panose="02020603050405020304" pitchFamily="18" charset="0"/>
              </a:rPr>
              <a:t>Our Vision for UPSC Preparation</a:t>
            </a:r>
            <a:endParaRPr lang="en-US" sz="4300" dirty="0">
              <a:latin typeface="Times New Roman" panose="02020603050405020304" pitchFamily="18" charset="0"/>
              <a:cs typeface="Times New Roman" panose="02020603050405020304" pitchFamily="18" charset="0"/>
            </a:endParaRPr>
          </a:p>
        </p:txBody>
      </p:sp>
      <p:sp>
        <p:nvSpPr>
          <p:cNvPr id="4" name="Shape 1"/>
          <p:cNvSpPr/>
          <p:nvPr/>
        </p:nvSpPr>
        <p:spPr>
          <a:xfrm>
            <a:off x="6350437" y="3372922"/>
            <a:ext cx="555427" cy="555427"/>
          </a:xfrm>
          <a:prstGeom prst="roundRect">
            <a:avLst>
              <a:gd name="adj" fmla="val 66675"/>
            </a:avLst>
          </a:prstGeom>
          <a:solidFill>
            <a:srgbClr val="46464A"/>
          </a:solidFill>
          <a:ln/>
        </p:spPr>
      </p:sp>
      <p:sp>
        <p:nvSpPr>
          <p:cNvPr id="5" name="Text 2"/>
          <p:cNvSpPr/>
          <p:nvPr/>
        </p:nvSpPr>
        <p:spPr>
          <a:xfrm>
            <a:off x="7152680" y="3457694"/>
            <a:ext cx="2743200" cy="342900"/>
          </a:xfrm>
          <a:prstGeom prst="rect">
            <a:avLst/>
          </a:prstGeom>
          <a:noFill/>
          <a:ln/>
        </p:spPr>
        <p:txBody>
          <a:bodyPr wrap="none" lIns="0" tIns="0" rIns="0" bIns="0" rtlCol="0" anchor="t"/>
          <a:lstStyle/>
          <a:p>
            <a:pPr marL="0" indent="0" algn="l">
              <a:lnSpc>
                <a:spcPts val="2700"/>
              </a:lnSpc>
              <a:buNone/>
            </a:pPr>
            <a:r>
              <a:rPr lang="en-US" sz="2400" b="1" dirty="0">
                <a:solidFill>
                  <a:srgbClr val="D7D4CC"/>
                </a:solidFill>
                <a:latin typeface="Times New Roman" panose="02020603050405020304" pitchFamily="18" charset="0"/>
                <a:ea typeface="Comfortaa Bold" pitchFamily="34" charset="-122"/>
                <a:cs typeface="Times New Roman" panose="02020603050405020304" pitchFamily="18" charset="0"/>
              </a:rPr>
              <a:t>Smart Learning</a:t>
            </a:r>
            <a:endParaRPr lang="en-US" sz="2400" dirty="0">
              <a:latin typeface="Times New Roman" panose="02020603050405020304" pitchFamily="18" charset="0"/>
              <a:cs typeface="Times New Roman" panose="02020603050405020304" pitchFamily="18" charset="0"/>
            </a:endParaRPr>
          </a:p>
        </p:txBody>
      </p:sp>
      <p:sp>
        <p:nvSpPr>
          <p:cNvPr id="6" name="Text 3"/>
          <p:cNvSpPr/>
          <p:nvPr/>
        </p:nvSpPr>
        <p:spPr>
          <a:xfrm>
            <a:off x="7152680" y="3948708"/>
            <a:ext cx="2751415" cy="1185148"/>
          </a:xfrm>
          <a:prstGeom prst="rect">
            <a:avLst/>
          </a:prstGeom>
          <a:noFill/>
          <a:ln/>
        </p:spPr>
        <p:txBody>
          <a:bodyPr wrap="square" lIns="0" tIns="0" rIns="0" bIns="0" rtlCol="0" anchor="t"/>
          <a:lstStyle/>
          <a:p>
            <a:pPr marL="0" indent="0" algn="l">
              <a:lnSpc>
                <a:spcPts val="3100"/>
              </a:lnSpc>
              <a:buNone/>
            </a:pPr>
            <a:r>
              <a:rPr lang="en-US" sz="2000" dirty="0">
                <a:solidFill>
                  <a:srgbClr val="D7D4CC"/>
                </a:solidFill>
                <a:latin typeface="Times New Roman" panose="02020603050405020304" pitchFamily="18" charset="0"/>
                <a:ea typeface="Raleway Medium" pitchFamily="34" charset="-122"/>
                <a:cs typeface="Times New Roman" panose="02020603050405020304" pitchFamily="18" charset="0"/>
              </a:rPr>
              <a:t>Adaptive, AI-driven content tailored to each aspirant</a:t>
            </a:r>
            <a:endParaRPr lang="en-US" sz="2000" dirty="0">
              <a:latin typeface="Times New Roman" panose="02020603050405020304" pitchFamily="18" charset="0"/>
              <a:cs typeface="Times New Roman" panose="02020603050405020304" pitchFamily="18" charset="0"/>
            </a:endParaRPr>
          </a:p>
        </p:txBody>
      </p:sp>
      <p:sp>
        <p:nvSpPr>
          <p:cNvPr id="7" name="Shape 4"/>
          <p:cNvSpPr/>
          <p:nvPr/>
        </p:nvSpPr>
        <p:spPr>
          <a:xfrm>
            <a:off x="10212705" y="3372922"/>
            <a:ext cx="555427" cy="555427"/>
          </a:xfrm>
          <a:prstGeom prst="roundRect">
            <a:avLst>
              <a:gd name="adj" fmla="val 66675"/>
            </a:avLst>
          </a:prstGeom>
          <a:solidFill>
            <a:srgbClr val="46464A"/>
          </a:solidFill>
          <a:ln/>
        </p:spPr>
      </p:sp>
      <p:sp>
        <p:nvSpPr>
          <p:cNvPr id="8" name="Text 5"/>
          <p:cNvSpPr/>
          <p:nvPr/>
        </p:nvSpPr>
        <p:spPr>
          <a:xfrm>
            <a:off x="11014948" y="3457694"/>
            <a:ext cx="2743200" cy="342900"/>
          </a:xfrm>
          <a:prstGeom prst="rect">
            <a:avLst/>
          </a:prstGeom>
          <a:noFill/>
          <a:ln/>
        </p:spPr>
        <p:txBody>
          <a:bodyPr wrap="none" lIns="0" tIns="0" rIns="0" bIns="0" rtlCol="0" anchor="t"/>
          <a:lstStyle/>
          <a:p>
            <a:pPr marL="0" indent="0" algn="l">
              <a:lnSpc>
                <a:spcPts val="2700"/>
              </a:lnSpc>
              <a:buNone/>
            </a:pPr>
            <a:r>
              <a:rPr lang="en-US" sz="2400" b="1" dirty="0">
                <a:solidFill>
                  <a:srgbClr val="D7D4CC"/>
                </a:solidFill>
                <a:latin typeface="Times New Roman" panose="02020603050405020304" pitchFamily="18" charset="0"/>
                <a:ea typeface="Comfortaa Bold" pitchFamily="34" charset="-122"/>
                <a:cs typeface="Times New Roman" panose="02020603050405020304" pitchFamily="18" charset="0"/>
              </a:rPr>
              <a:t>Community</a:t>
            </a:r>
            <a:endParaRPr lang="en-US" sz="2400" dirty="0">
              <a:latin typeface="Times New Roman" panose="02020603050405020304" pitchFamily="18" charset="0"/>
              <a:cs typeface="Times New Roman" panose="02020603050405020304" pitchFamily="18" charset="0"/>
            </a:endParaRPr>
          </a:p>
        </p:txBody>
      </p:sp>
      <p:sp>
        <p:nvSpPr>
          <p:cNvPr id="9" name="Text 6"/>
          <p:cNvSpPr/>
          <p:nvPr/>
        </p:nvSpPr>
        <p:spPr>
          <a:xfrm>
            <a:off x="11014948" y="3948708"/>
            <a:ext cx="2751415" cy="1185148"/>
          </a:xfrm>
          <a:prstGeom prst="rect">
            <a:avLst/>
          </a:prstGeom>
          <a:noFill/>
          <a:ln/>
        </p:spPr>
        <p:txBody>
          <a:bodyPr wrap="square" lIns="0" tIns="0" rIns="0" bIns="0" rtlCol="0" anchor="t"/>
          <a:lstStyle/>
          <a:p>
            <a:pPr marL="0" indent="0" algn="l">
              <a:lnSpc>
                <a:spcPts val="3100"/>
              </a:lnSpc>
              <a:buNone/>
            </a:pPr>
            <a:r>
              <a:rPr lang="en-US" sz="2000" dirty="0">
                <a:solidFill>
                  <a:srgbClr val="D7D4CC"/>
                </a:solidFill>
                <a:latin typeface="Times New Roman" panose="02020603050405020304" pitchFamily="18" charset="0"/>
                <a:ea typeface="Raleway Medium" pitchFamily="34" charset="-122"/>
                <a:cs typeface="Times New Roman" panose="02020603050405020304" pitchFamily="18" charset="0"/>
              </a:rPr>
              <a:t>Collaborative learning with the support and peers</a:t>
            </a:r>
          </a:p>
          <a:p>
            <a:pPr marL="0" indent="0" algn="l">
              <a:lnSpc>
                <a:spcPts val="3100"/>
              </a:lnSpc>
              <a:buNone/>
            </a:pPr>
            <a:r>
              <a:rPr lang="en-US" sz="2000" dirty="0">
                <a:solidFill>
                  <a:srgbClr val="D7D4CC"/>
                </a:solidFill>
                <a:latin typeface="Times New Roman" panose="02020603050405020304" pitchFamily="18" charset="0"/>
                <a:cs typeface="Times New Roman" panose="02020603050405020304" pitchFamily="18" charset="0"/>
              </a:rPr>
              <a:t>With other aspirants</a:t>
            </a:r>
            <a:endParaRPr lang="en-US" sz="2000" dirty="0">
              <a:latin typeface="Times New Roman" panose="02020603050405020304" pitchFamily="18" charset="0"/>
              <a:cs typeface="Times New Roman" panose="02020603050405020304" pitchFamily="18" charset="0"/>
            </a:endParaRPr>
          </a:p>
        </p:txBody>
      </p:sp>
      <p:sp>
        <p:nvSpPr>
          <p:cNvPr id="10" name="Shape 7"/>
          <p:cNvSpPr/>
          <p:nvPr/>
        </p:nvSpPr>
        <p:spPr>
          <a:xfrm>
            <a:off x="6350437" y="5627608"/>
            <a:ext cx="555427" cy="555427"/>
          </a:xfrm>
          <a:prstGeom prst="roundRect">
            <a:avLst>
              <a:gd name="adj" fmla="val 66675"/>
            </a:avLst>
          </a:prstGeom>
          <a:solidFill>
            <a:srgbClr val="46464A"/>
          </a:solidFill>
          <a:ln/>
        </p:spPr>
      </p:sp>
      <p:sp>
        <p:nvSpPr>
          <p:cNvPr id="11" name="Text 8"/>
          <p:cNvSpPr/>
          <p:nvPr/>
        </p:nvSpPr>
        <p:spPr>
          <a:xfrm>
            <a:off x="7152680" y="5712381"/>
            <a:ext cx="2743200" cy="342900"/>
          </a:xfrm>
          <a:prstGeom prst="rect">
            <a:avLst/>
          </a:prstGeom>
          <a:noFill/>
          <a:ln/>
        </p:spPr>
        <p:txBody>
          <a:bodyPr wrap="none" lIns="0" tIns="0" rIns="0" bIns="0" rtlCol="0" anchor="t"/>
          <a:lstStyle/>
          <a:p>
            <a:pPr marL="0" indent="0" algn="l">
              <a:lnSpc>
                <a:spcPts val="2700"/>
              </a:lnSpc>
              <a:buNone/>
            </a:pPr>
            <a:r>
              <a:rPr lang="en-US" sz="2400" b="1" dirty="0">
                <a:solidFill>
                  <a:srgbClr val="D7D4CC"/>
                </a:solidFill>
                <a:latin typeface="Times New Roman" panose="02020603050405020304" pitchFamily="18" charset="0"/>
                <a:ea typeface="Comfortaa Bold" pitchFamily="34" charset="-122"/>
                <a:cs typeface="Times New Roman" panose="02020603050405020304" pitchFamily="18" charset="0"/>
              </a:rPr>
              <a:t>Engagement</a:t>
            </a:r>
            <a:endParaRPr lang="en-US" sz="2400" dirty="0">
              <a:latin typeface="Times New Roman" panose="02020603050405020304" pitchFamily="18" charset="0"/>
              <a:cs typeface="Times New Roman" panose="02020603050405020304" pitchFamily="18" charset="0"/>
            </a:endParaRPr>
          </a:p>
        </p:txBody>
      </p:sp>
      <p:sp>
        <p:nvSpPr>
          <p:cNvPr id="12" name="Text 9"/>
          <p:cNvSpPr/>
          <p:nvPr/>
        </p:nvSpPr>
        <p:spPr>
          <a:xfrm>
            <a:off x="7152680" y="6203394"/>
            <a:ext cx="6613684" cy="395049"/>
          </a:xfrm>
          <a:prstGeom prst="rect">
            <a:avLst/>
          </a:prstGeom>
          <a:noFill/>
          <a:ln/>
        </p:spPr>
        <p:txBody>
          <a:bodyPr wrap="none" lIns="0" tIns="0" rIns="0" bIns="0" rtlCol="0" anchor="t"/>
          <a:lstStyle/>
          <a:p>
            <a:pPr marL="0" indent="0" algn="l">
              <a:lnSpc>
                <a:spcPts val="3100"/>
              </a:lnSpc>
              <a:buNone/>
            </a:pPr>
            <a:r>
              <a:rPr lang="en-US" sz="2000" dirty="0">
                <a:solidFill>
                  <a:srgbClr val="D7D4CC"/>
                </a:solidFill>
                <a:latin typeface="Times New Roman" panose="02020603050405020304" pitchFamily="18" charset="0"/>
                <a:ea typeface="Raleway Medium" pitchFamily="34" charset="-122"/>
                <a:cs typeface="Times New Roman" panose="02020603050405020304" pitchFamily="18" charset="0"/>
              </a:rPr>
              <a:t>Gamification to boost motivation and consistency</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594909"/>
            <a:ext cx="9405937" cy="685800"/>
          </a:xfrm>
          <a:prstGeom prst="rect">
            <a:avLst/>
          </a:prstGeom>
          <a:noFill/>
          <a:ln/>
        </p:spPr>
        <p:txBody>
          <a:bodyPr wrap="none" lIns="0" tIns="0" rIns="0" bIns="0" rtlCol="0" anchor="t"/>
          <a:lstStyle/>
          <a:p>
            <a:pPr marL="0" indent="0" algn="l">
              <a:lnSpc>
                <a:spcPts val="5400"/>
              </a:lnSpc>
              <a:buNone/>
            </a:pPr>
            <a:r>
              <a:rPr lang="en-US" sz="4400" b="1" dirty="0">
                <a:solidFill>
                  <a:srgbClr val="FFE14D"/>
                </a:solidFill>
                <a:latin typeface="Times New Roman" panose="02020603050405020304" pitchFamily="18" charset="0"/>
                <a:ea typeface="Comfortaa Bold" pitchFamily="34" charset="-122"/>
                <a:cs typeface="Times New Roman" panose="02020603050405020304" pitchFamily="18" charset="0"/>
              </a:rPr>
              <a:t>Features of Sarthana</a:t>
            </a:r>
            <a:endParaRPr lang="en-US" sz="4400" dirty="0">
              <a:latin typeface="Times New Roman" panose="02020603050405020304" pitchFamily="18" charset="0"/>
              <a:cs typeface="Times New Roman" panose="02020603050405020304" pitchFamily="18" charset="0"/>
            </a:endParaRPr>
          </a:p>
        </p:txBody>
      </p:sp>
      <p:sp>
        <p:nvSpPr>
          <p:cNvPr id="3" name="Text 1"/>
          <p:cNvSpPr/>
          <p:nvPr/>
        </p:nvSpPr>
        <p:spPr>
          <a:xfrm>
            <a:off x="864037" y="3963948"/>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2800" dirty="0">
                <a:solidFill>
                  <a:srgbClr val="D7D4CC"/>
                </a:solidFill>
                <a:latin typeface="Times New Roman" panose="02020603050405020304" pitchFamily="18" charset="0"/>
                <a:ea typeface="Raleway Medium" pitchFamily="34" charset="-122"/>
                <a:cs typeface="Times New Roman" panose="02020603050405020304" pitchFamily="18" charset="0"/>
              </a:rPr>
              <a:t>Subject and topic-wise quizzes</a:t>
            </a:r>
            <a:endParaRPr lang="en-US" sz="2800" dirty="0">
              <a:latin typeface="Times New Roman" panose="02020603050405020304" pitchFamily="18" charset="0"/>
              <a:cs typeface="Times New Roman" panose="02020603050405020304" pitchFamily="18" charset="0"/>
            </a:endParaRPr>
          </a:p>
        </p:txBody>
      </p:sp>
      <p:sp>
        <p:nvSpPr>
          <p:cNvPr id="4" name="Text 2"/>
          <p:cNvSpPr/>
          <p:nvPr/>
        </p:nvSpPr>
        <p:spPr>
          <a:xfrm>
            <a:off x="864037" y="4445318"/>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2800" dirty="0">
                <a:solidFill>
                  <a:srgbClr val="D7D4CC"/>
                </a:solidFill>
                <a:latin typeface="Times New Roman" panose="02020603050405020304" pitchFamily="18" charset="0"/>
                <a:ea typeface="Raleway Medium" pitchFamily="34" charset="-122"/>
                <a:cs typeface="Times New Roman" panose="02020603050405020304" pitchFamily="18" charset="0"/>
              </a:rPr>
              <a:t>Daily current affairs with revision mode</a:t>
            </a:r>
            <a:endParaRPr lang="en-US" sz="2800" dirty="0">
              <a:latin typeface="Times New Roman" panose="02020603050405020304" pitchFamily="18" charset="0"/>
              <a:cs typeface="Times New Roman" panose="02020603050405020304" pitchFamily="18" charset="0"/>
            </a:endParaRPr>
          </a:p>
        </p:txBody>
      </p:sp>
      <p:sp>
        <p:nvSpPr>
          <p:cNvPr id="5" name="Text 3"/>
          <p:cNvSpPr/>
          <p:nvPr/>
        </p:nvSpPr>
        <p:spPr>
          <a:xfrm>
            <a:off x="864037" y="4926687"/>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2800" dirty="0">
                <a:solidFill>
                  <a:srgbClr val="D7D4CC"/>
                </a:solidFill>
                <a:latin typeface="Times New Roman" panose="02020603050405020304" pitchFamily="18" charset="0"/>
                <a:ea typeface="Raleway Medium" pitchFamily="34" charset="-122"/>
                <a:cs typeface="Times New Roman" panose="02020603050405020304" pitchFamily="18" charset="0"/>
              </a:rPr>
              <a:t>Previous Year Questions (PYQs) &amp; mock tests</a:t>
            </a:r>
            <a:endParaRPr lang="en-US" sz="2800" dirty="0">
              <a:latin typeface="Times New Roman" panose="02020603050405020304" pitchFamily="18" charset="0"/>
              <a:cs typeface="Times New Roman" panose="02020603050405020304" pitchFamily="18" charset="0"/>
            </a:endParaRPr>
          </a:p>
        </p:txBody>
      </p:sp>
      <p:sp>
        <p:nvSpPr>
          <p:cNvPr id="6" name="Text 4"/>
          <p:cNvSpPr/>
          <p:nvPr/>
        </p:nvSpPr>
        <p:spPr>
          <a:xfrm>
            <a:off x="864037" y="3406173"/>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2800" dirty="0">
                <a:solidFill>
                  <a:srgbClr val="D7D4CC"/>
                </a:solidFill>
                <a:latin typeface="Times New Roman" panose="02020603050405020304" pitchFamily="18" charset="0"/>
                <a:ea typeface="Raleway Medium" pitchFamily="34" charset="-122"/>
                <a:cs typeface="Times New Roman" panose="02020603050405020304" pitchFamily="18" charset="0"/>
              </a:rPr>
              <a:t>Bookmarking and revision tracking</a:t>
            </a:r>
            <a:endParaRPr lang="en-US" sz="2800" dirty="0">
              <a:latin typeface="Times New Roman" panose="02020603050405020304" pitchFamily="18" charset="0"/>
              <a:cs typeface="Times New Roman" panose="02020603050405020304" pitchFamily="18" charset="0"/>
            </a:endParaRPr>
          </a:p>
        </p:txBody>
      </p:sp>
      <p:sp>
        <p:nvSpPr>
          <p:cNvPr id="7" name="Text 5"/>
          <p:cNvSpPr/>
          <p:nvPr/>
        </p:nvSpPr>
        <p:spPr>
          <a:xfrm>
            <a:off x="864037" y="2859242"/>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2800" dirty="0">
                <a:solidFill>
                  <a:srgbClr val="D7D4CC"/>
                </a:solidFill>
                <a:latin typeface="Times New Roman" panose="02020603050405020304" pitchFamily="18" charset="0"/>
                <a:ea typeface="Raleway Medium" pitchFamily="34" charset="-122"/>
                <a:cs typeface="Times New Roman" panose="02020603050405020304" pitchFamily="18" charset="0"/>
              </a:rPr>
              <a:t>Real-time performance dashboards</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7272B">
              <a:alpha val="80000"/>
            </a:srgbClr>
          </a:solidFill>
          <a:ln/>
        </p:spPr>
      </p:sp>
      <p:sp>
        <p:nvSpPr>
          <p:cNvPr id="4" name="Text 1"/>
          <p:cNvSpPr/>
          <p:nvPr/>
        </p:nvSpPr>
        <p:spPr>
          <a:xfrm>
            <a:off x="864037" y="2676882"/>
            <a:ext cx="12046506"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Times New Roman" panose="02020603050405020304" pitchFamily="18" charset="0"/>
                <a:ea typeface="Comfortaa Bold" pitchFamily="34" charset="-122"/>
                <a:cs typeface="Times New Roman" panose="02020603050405020304" pitchFamily="18" charset="0"/>
              </a:rPr>
              <a:t>Unique Features That Set Sarthana Apart</a:t>
            </a:r>
            <a:endParaRPr lang="en-US" sz="4300" dirty="0">
              <a:latin typeface="Times New Roman" panose="02020603050405020304" pitchFamily="18" charset="0"/>
              <a:cs typeface="Times New Roman" panose="02020603050405020304" pitchFamily="18" charset="0"/>
            </a:endParaRPr>
          </a:p>
        </p:txBody>
      </p:sp>
      <p:sp>
        <p:nvSpPr>
          <p:cNvPr id="5" name="Shape 2"/>
          <p:cNvSpPr/>
          <p:nvPr/>
        </p:nvSpPr>
        <p:spPr>
          <a:xfrm>
            <a:off x="864037" y="3732967"/>
            <a:ext cx="555427" cy="555427"/>
          </a:xfrm>
          <a:prstGeom prst="roundRect">
            <a:avLst>
              <a:gd name="adj" fmla="val 66675"/>
            </a:avLst>
          </a:prstGeom>
          <a:solidFill>
            <a:srgbClr val="46464A"/>
          </a:solidFill>
          <a:ln/>
        </p:spPr>
      </p:sp>
      <p:pic>
        <p:nvPicPr>
          <p:cNvPr id="6" name="Image 1" descr="preencoded.png"/>
          <p:cNvPicPr>
            <a:picLocks noChangeAspect="1"/>
          </p:cNvPicPr>
          <p:nvPr/>
        </p:nvPicPr>
        <p:blipFill>
          <a:blip r:embed="rId4"/>
          <a:stretch>
            <a:fillRect/>
          </a:stretch>
        </p:blipFill>
        <p:spPr>
          <a:xfrm>
            <a:off x="977146" y="3804880"/>
            <a:ext cx="329089" cy="411480"/>
          </a:xfrm>
          <a:prstGeom prst="rect">
            <a:avLst/>
          </a:prstGeom>
        </p:spPr>
      </p:pic>
      <p:sp>
        <p:nvSpPr>
          <p:cNvPr id="7" name="Text 3"/>
          <p:cNvSpPr/>
          <p:nvPr/>
        </p:nvSpPr>
        <p:spPr>
          <a:xfrm>
            <a:off x="1666280" y="3817739"/>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Times New Roman" panose="02020603050405020304" pitchFamily="18" charset="0"/>
                <a:ea typeface="Comfortaa Bold" pitchFamily="34" charset="-122"/>
                <a:cs typeface="Times New Roman" panose="02020603050405020304" pitchFamily="18" charset="0"/>
              </a:rPr>
              <a:t>AI Study Path</a:t>
            </a:r>
            <a:endParaRPr lang="en-US" sz="2150" dirty="0">
              <a:latin typeface="Times New Roman" panose="02020603050405020304" pitchFamily="18" charset="0"/>
              <a:cs typeface="Times New Roman" panose="02020603050405020304" pitchFamily="18" charset="0"/>
            </a:endParaRPr>
          </a:p>
        </p:txBody>
      </p:sp>
      <p:sp>
        <p:nvSpPr>
          <p:cNvPr id="8" name="Shape 4"/>
          <p:cNvSpPr/>
          <p:nvPr/>
        </p:nvSpPr>
        <p:spPr>
          <a:xfrm>
            <a:off x="5267682" y="3732967"/>
            <a:ext cx="555427" cy="555427"/>
          </a:xfrm>
          <a:prstGeom prst="roundRect">
            <a:avLst>
              <a:gd name="adj" fmla="val 66675"/>
            </a:avLst>
          </a:prstGeom>
          <a:solidFill>
            <a:srgbClr val="46464A"/>
          </a:solidFill>
          <a:ln/>
        </p:spPr>
      </p:sp>
      <p:pic>
        <p:nvPicPr>
          <p:cNvPr id="9" name="Image 2" descr="preencoded.png"/>
          <p:cNvPicPr>
            <a:picLocks noChangeAspect="1"/>
          </p:cNvPicPr>
          <p:nvPr/>
        </p:nvPicPr>
        <p:blipFill>
          <a:blip r:embed="rId5"/>
          <a:stretch>
            <a:fillRect/>
          </a:stretch>
        </p:blipFill>
        <p:spPr>
          <a:xfrm>
            <a:off x="5380792" y="3804880"/>
            <a:ext cx="329089" cy="411480"/>
          </a:xfrm>
          <a:prstGeom prst="rect">
            <a:avLst/>
          </a:prstGeom>
        </p:spPr>
      </p:pic>
      <p:sp>
        <p:nvSpPr>
          <p:cNvPr id="10" name="Text 5"/>
          <p:cNvSpPr/>
          <p:nvPr/>
        </p:nvSpPr>
        <p:spPr>
          <a:xfrm>
            <a:off x="6069925" y="3817739"/>
            <a:ext cx="3292793" cy="685800"/>
          </a:xfrm>
          <a:prstGeom prst="rect">
            <a:avLst/>
          </a:prstGeom>
          <a:noFill/>
          <a:ln/>
        </p:spPr>
        <p:txBody>
          <a:bodyPr wrap="square" lIns="0" tIns="0" rIns="0" bIns="0" rtlCol="0" anchor="t"/>
          <a:lstStyle/>
          <a:p>
            <a:pPr marL="0" indent="0" algn="l">
              <a:lnSpc>
                <a:spcPts val="2700"/>
              </a:lnSpc>
              <a:buNone/>
            </a:pPr>
            <a:r>
              <a:rPr lang="en-US" sz="2150" b="1" dirty="0">
                <a:solidFill>
                  <a:srgbClr val="D7D4CC"/>
                </a:solidFill>
                <a:latin typeface="Times New Roman" panose="02020603050405020304" pitchFamily="18" charset="0"/>
                <a:ea typeface="Comfortaa Bold" pitchFamily="34" charset="-122"/>
                <a:cs typeface="Times New Roman" panose="02020603050405020304" pitchFamily="18" charset="0"/>
              </a:rPr>
              <a:t>multilanguage support</a:t>
            </a:r>
            <a:endParaRPr lang="en-US" sz="2150" dirty="0">
              <a:latin typeface="Times New Roman" panose="02020603050405020304" pitchFamily="18" charset="0"/>
              <a:cs typeface="Times New Roman" panose="02020603050405020304" pitchFamily="18" charset="0"/>
            </a:endParaRPr>
          </a:p>
        </p:txBody>
      </p:sp>
      <p:sp>
        <p:nvSpPr>
          <p:cNvPr id="11" name="Shape 6"/>
          <p:cNvSpPr/>
          <p:nvPr/>
        </p:nvSpPr>
        <p:spPr>
          <a:xfrm>
            <a:off x="9671328" y="3732967"/>
            <a:ext cx="555427" cy="555427"/>
          </a:xfrm>
          <a:prstGeom prst="roundRect">
            <a:avLst>
              <a:gd name="adj" fmla="val 66675"/>
            </a:avLst>
          </a:prstGeom>
          <a:solidFill>
            <a:srgbClr val="46464A"/>
          </a:solidFill>
          <a:ln/>
        </p:spPr>
      </p:sp>
      <p:pic>
        <p:nvPicPr>
          <p:cNvPr id="12" name="Image 3" descr="preencoded.png"/>
          <p:cNvPicPr>
            <a:picLocks noChangeAspect="1"/>
          </p:cNvPicPr>
          <p:nvPr/>
        </p:nvPicPr>
        <p:blipFill>
          <a:blip r:embed="rId6"/>
          <a:stretch>
            <a:fillRect/>
          </a:stretch>
        </p:blipFill>
        <p:spPr>
          <a:xfrm>
            <a:off x="9784437" y="3804880"/>
            <a:ext cx="329089" cy="411480"/>
          </a:xfrm>
          <a:prstGeom prst="rect">
            <a:avLst/>
          </a:prstGeom>
        </p:spPr>
      </p:pic>
      <p:sp>
        <p:nvSpPr>
          <p:cNvPr id="13" name="Text 7"/>
          <p:cNvSpPr/>
          <p:nvPr/>
        </p:nvSpPr>
        <p:spPr>
          <a:xfrm>
            <a:off x="10473571" y="3817739"/>
            <a:ext cx="2917746"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Times New Roman" panose="02020603050405020304" pitchFamily="18" charset="0"/>
                <a:ea typeface="Comfortaa Bold" pitchFamily="34" charset="-122"/>
                <a:cs typeface="Times New Roman" panose="02020603050405020304" pitchFamily="18" charset="0"/>
              </a:rPr>
              <a:t>Day-to-Day Updates</a:t>
            </a:r>
            <a:endParaRPr lang="en-US" sz="2150" dirty="0">
              <a:latin typeface="Times New Roman" panose="02020603050405020304" pitchFamily="18" charset="0"/>
              <a:cs typeface="Times New Roman" panose="02020603050405020304" pitchFamily="18" charset="0"/>
            </a:endParaRPr>
          </a:p>
        </p:txBody>
      </p:sp>
      <p:sp>
        <p:nvSpPr>
          <p:cNvPr id="14" name="Shape 8"/>
          <p:cNvSpPr/>
          <p:nvPr/>
        </p:nvSpPr>
        <p:spPr>
          <a:xfrm>
            <a:off x="864037" y="4997291"/>
            <a:ext cx="555427" cy="555427"/>
          </a:xfrm>
          <a:prstGeom prst="roundRect">
            <a:avLst>
              <a:gd name="adj" fmla="val 66675"/>
            </a:avLst>
          </a:prstGeom>
          <a:solidFill>
            <a:srgbClr val="46464A"/>
          </a:solidFill>
          <a:ln/>
        </p:spPr>
      </p:sp>
      <p:pic>
        <p:nvPicPr>
          <p:cNvPr id="15" name="Image 4" descr="preencoded.png"/>
          <p:cNvPicPr>
            <a:picLocks noChangeAspect="1"/>
          </p:cNvPicPr>
          <p:nvPr/>
        </p:nvPicPr>
        <p:blipFill>
          <a:blip r:embed="rId7"/>
          <a:stretch>
            <a:fillRect/>
          </a:stretch>
        </p:blipFill>
        <p:spPr>
          <a:xfrm>
            <a:off x="977146" y="5069205"/>
            <a:ext cx="329089" cy="411480"/>
          </a:xfrm>
          <a:prstGeom prst="rect">
            <a:avLst/>
          </a:prstGeom>
        </p:spPr>
      </p:pic>
      <p:sp>
        <p:nvSpPr>
          <p:cNvPr id="16" name="Text 9"/>
          <p:cNvSpPr/>
          <p:nvPr/>
        </p:nvSpPr>
        <p:spPr>
          <a:xfrm>
            <a:off x="1666280" y="5082064"/>
            <a:ext cx="4409242"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Times New Roman" panose="02020603050405020304" pitchFamily="18" charset="0"/>
                <a:ea typeface="Comfortaa Bold" pitchFamily="34" charset="-122"/>
                <a:cs typeface="Times New Roman" panose="02020603050405020304" pitchFamily="18" charset="0"/>
              </a:rPr>
              <a:t>AI Feedback on Answer Writing</a:t>
            </a:r>
            <a:endParaRPr lang="en-US" sz="2150" dirty="0">
              <a:latin typeface="Times New Roman" panose="02020603050405020304" pitchFamily="18" charset="0"/>
              <a:cs typeface="Times New Roman" panose="02020603050405020304" pitchFamily="18" charset="0"/>
            </a:endParaRPr>
          </a:p>
        </p:txBody>
      </p:sp>
      <p:sp>
        <p:nvSpPr>
          <p:cNvPr id="17" name="Shape 10"/>
          <p:cNvSpPr/>
          <p:nvPr/>
        </p:nvSpPr>
        <p:spPr>
          <a:xfrm>
            <a:off x="7469505" y="4997291"/>
            <a:ext cx="555427" cy="555427"/>
          </a:xfrm>
          <a:prstGeom prst="roundRect">
            <a:avLst>
              <a:gd name="adj" fmla="val 66675"/>
            </a:avLst>
          </a:prstGeom>
          <a:solidFill>
            <a:srgbClr val="46464A"/>
          </a:solidFill>
          <a:ln/>
        </p:spPr>
      </p:sp>
      <p:pic>
        <p:nvPicPr>
          <p:cNvPr id="18" name="Image 5" descr="preencoded.png"/>
          <p:cNvPicPr>
            <a:picLocks noChangeAspect="1"/>
          </p:cNvPicPr>
          <p:nvPr/>
        </p:nvPicPr>
        <p:blipFill>
          <a:blip r:embed="rId8"/>
          <a:stretch>
            <a:fillRect/>
          </a:stretch>
        </p:blipFill>
        <p:spPr>
          <a:xfrm>
            <a:off x="7582614" y="5069205"/>
            <a:ext cx="329089" cy="411480"/>
          </a:xfrm>
          <a:prstGeom prst="rect">
            <a:avLst/>
          </a:prstGeom>
        </p:spPr>
      </p:pic>
      <p:sp>
        <p:nvSpPr>
          <p:cNvPr id="19" name="Text 11"/>
          <p:cNvSpPr/>
          <p:nvPr/>
        </p:nvSpPr>
        <p:spPr>
          <a:xfrm>
            <a:off x="8271748" y="5082064"/>
            <a:ext cx="4695825"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Times New Roman" panose="02020603050405020304" pitchFamily="18" charset="0"/>
                <a:ea typeface="Comfortaa Bold" pitchFamily="34" charset="-122"/>
                <a:cs typeface="Times New Roman" panose="02020603050405020304" pitchFamily="18" charset="0"/>
              </a:rPr>
              <a:t>Gamification: XP, badges, streaks</a:t>
            </a:r>
            <a:endParaRPr lang="en-US" sz="21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904399"/>
            <a:ext cx="5486400"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Times New Roman" panose="02020603050405020304" pitchFamily="18" charset="0"/>
                <a:ea typeface="Comfortaa Bold" pitchFamily="34" charset="-122"/>
                <a:cs typeface="Times New Roman" panose="02020603050405020304" pitchFamily="18" charset="0"/>
              </a:rPr>
              <a:t>Target Audience</a:t>
            </a:r>
            <a:endParaRPr lang="en-US" sz="4300" dirty="0">
              <a:latin typeface="Times New Roman" panose="02020603050405020304" pitchFamily="18" charset="0"/>
              <a:cs typeface="Times New Roman" panose="02020603050405020304" pitchFamily="18" charset="0"/>
            </a:endParaRPr>
          </a:p>
        </p:txBody>
      </p:sp>
      <p:sp>
        <p:nvSpPr>
          <p:cNvPr id="4" name="Shape 1"/>
          <p:cNvSpPr/>
          <p:nvPr/>
        </p:nvSpPr>
        <p:spPr>
          <a:xfrm>
            <a:off x="864037" y="1960483"/>
            <a:ext cx="555427" cy="555427"/>
          </a:xfrm>
          <a:prstGeom prst="roundRect">
            <a:avLst>
              <a:gd name="adj" fmla="val 66675"/>
            </a:avLst>
          </a:prstGeom>
          <a:solidFill>
            <a:srgbClr val="46464A"/>
          </a:solidFill>
          <a:ln/>
        </p:spPr>
      </p:sp>
      <p:sp>
        <p:nvSpPr>
          <p:cNvPr id="5" name="Text 2"/>
          <p:cNvSpPr/>
          <p:nvPr/>
        </p:nvSpPr>
        <p:spPr>
          <a:xfrm>
            <a:off x="1666280" y="2045256"/>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Times New Roman" panose="02020603050405020304" pitchFamily="18" charset="0"/>
                <a:ea typeface="Comfortaa Bold" pitchFamily="34" charset="-122"/>
                <a:cs typeface="Times New Roman" panose="02020603050405020304" pitchFamily="18" charset="0"/>
              </a:rPr>
              <a:t>Age 18-35</a:t>
            </a:r>
            <a:endParaRPr lang="en-US" sz="2150" dirty="0">
              <a:latin typeface="Times New Roman" panose="02020603050405020304" pitchFamily="18" charset="0"/>
              <a:cs typeface="Times New Roman" panose="02020603050405020304" pitchFamily="18" charset="0"/>
            </a:endParaRPr>
          </a:p>
        </p:txBody>
      </p:sp>
      <p:sp>
        <p:nvSpPr>
          <p:cNvPr id="6" name="Text 3"/>
          <p:cNvSpPr/>
          <p:nvPr/>
        </p:nvSpPr>
        <p:spPr>
          <a:xfrm>
            <a:off x="1666280" y="2536269"/>
            <a:ext cx="6613684" cy="395049"/>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Early career and fresh graduates</a:t>
            </a:r>
            <a:endParaRPr lang="en-US" sz="1900" dirty="0">
              <a:latin typeface="Times New Roman" panose="02020603050405020304" pitchFamily="18" charset="0"/>
              <a:cs typeface="Times New Roman" panose="02020603050405020304" pitchFamily="18" charset="0"/>
            </a:endParaRPr>
          </a:p>
        </p:txBody>
      </p:sp>
      <p:sp>
        <p:nvSpPr>
          <p:cNvPr id="7" name="Shape 4"/>
          <p:cNvSpPr/>
          <p:nvPr/>
        </p:nvSpPr>
        <p:spPr>
          <a:xfrm>
            <a:off x="864037" y="3425071"/>
            <a:ext cx="555427" cy="555427"/>
          </a:xfrm>
          <a:prstGeom prst="roundRect">
            <a:avLst>
              <a:gd name="adj" fmla="val 66675"/>
            </a:avLst>
          </a:prstGeom>
          <a:solidFill>
            <a:srgbClr val="46464A"/>
          </a:solidFill>
          <a:ln/>
        </p:spPr>
      </p:sp>
      <p:sp>
        <p:nvSpPr>
          <p:cNvPr id="8" name="Text 5"/>
          <p:cNvSpPr/>
          <p:nvPr/>
        </p:nvSpPr>
        <p:spPr>
          <a:xfrm>
            <a:off x="1666280" y="3509843"/>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Times New Roman" panose="02020603050405020304" pitchFamily="18" charset="0"/>
                <a:ea typeface="Comfortaa Bold" pitchFamily="34" charset="-122"/>
                <a:cs typeface="Times New Roman" panose="02020603050405020304" pitchFamily="18" charset="0"/>
              </a:rPr>
              <a:t>Tier 2 &amp; 3 Cities</a:t>
            </a:r>
            <a:endParaRPr lang="en-US" sz="2150" dirty="0">
              <a:latin typeface="Times New Roman" panose="02020603050405020304" pitchFamily="18" charset="0"/>
              <a:cs typeface="Times New Roman" panose="02020603050405020304" pitchFamily="18" charset="0"/>
            </a:endParaRPr>
          </a:p>
        </p:txBody>
      </p:sp>
      <p:sp>
        <p:nvSpPr>
          <p:cNvPr id="9" name="Text 6"/>
          <p:cNvSpPr/>
          <p:nvPr/>
        </p:nvSpPr>
        <p:spPr>
          <a:xfrm>
            <a:off x="1666280" y="4000857"/>
            <a:ext cx="6613684" cy="395049"/>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Focusing on untapped markets in India</a:t>
            </a:r>
            <a:endParaRPr lang="en-US" sz="1900" dirty="0">
              <a:latin typeface="Times New Roman" panose="02020603050405020304" pitchFamily="18" charset="0"/>
              <a:cs typeface="Times New Roman" panose="02020603050405020304" pitchFamily="18" charset="0"/>
            </a:endParaRPr>
          </a:p>
        </p:txBody>
      </p:sp>
      <p:sp>
        <p:nvSpPr>
          <p:cNvPr id="10" name="Shape 7"/>
          <p:cNvSpPr/>
          <p:nvPr/>
        </p:nvSpPr>
        <p:spPr>
          <a:xfrm>
            <a:off x="864037" y="4889659"/>
            <a:ext cx="555427" cy="555427"/>
          </a:xfrm>
          <a:prstGeom prst="roundRect">
            <a:avLst>
              <a:gd name="adj" fmla="val 66675"/>
            </a:avLst>
          </a:prstGeom>
          <a:solidFill>
            <a:srgbClr val="46464A"/>
          </a:solidFill>
          <a:ln/>
        </p:spPr>
      </p:sp>
      <p:sp>
        <p:nvSpPr>
          <p:cNvPr id="11" name="Text 8"/>
          <p:cNvSpPr/>
          <p:nvPr/>
        </p:nvSpPr>
        <p:spPr>
          <a:xfrm>
            <a:off x="1666280" y="4974431"/>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Times New Roman" panose="02020603050405020304" pitchFamily="18" charset="0"/>
                <a:ea typeface="Comfortaa Bold" pitchFamily="34" charset="-122"/>
                <a:cs typeface="Times New Roman" panose="02020603050405020304" pitchFamily="18" charset="0"/>
              </a:rPr>
              <a:t>multilingual</a:t>
            </a:r>
            <a:endParaRPr lang="en-US" sz="2150" dirty="0">
              <a:latin typeface="Times New Roman" panose="02020603050405020304" pitchFamily="18" charset="0"/>
              <a:cs typeface="Times New Roman" panose="02020603050405020304" pitchFamily="18" charset="0"/>
            </a:endParaRPr>
          </a:p>
        </p:txBody>
      </p:sp>
      <p:sp>
        <p:nvSpPr>
          <p:cNvPr id="12" name="Text 9"/>
          <p:cNvSpPr/>
          <p:nvPr/>
        </p:nvSpPr>
        <p:spPr>
          <a:xfrm>
            <a:off x="1666280" y="5465445"/>
            <a:ext cx="6613684" cy="395049"/>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all medium users supported through the chat bot</a:t>
            </a:r>
            <a:endParaRPr lang="en-US" sz="1900" dirty="0">
              <a:latin typeface="Times New Roman" panose="02020603050405020304" pitchFamily="18" charset="0"/>
              <a:cs typeface="Times New Roman" panose="02020603050405020304" pitchFamily="18" charset="0"/>
            </a:endParaRPr>
          </a:p>
        </p:txBody>
      </p:sp>
      <p:sp>
        <p:nvSpPr>
          <p:cNvPr id="13" name="Shape 10"/>
          <p:cNvSpPr/>
          <p:nvPr/>
        </p:nvSpPr>
        <p:spPr>
          <a:xfrm>
            <a:off x="864037" y="6354247"/>
            <a:ext cx="555427" cy="555427"/>
          </a:xfrm>
          <a:prstGeom prst="roundRect">
            <a:avLst>
              <a:gd name="adj" fmla="val 66675"/>
            </a:avLst>
          </a:prstGeom>
          <a:solidFill>
            <a:srgbClr val="46464A"/>
          </a:solidFill>
          <a:ln/>
        </p:spPr>
      </p:sp>
      <p:sp>
        <p:nvSpPr>
          <p:cNvPr id="14" name="Text 11"/>
          <p:cNvSpPr/>
          <p:nvPr/>
        </p:nvSpPr>
        <p:spPr>
          <a:xfrm>
            <a:off x="1666280" y="6439019"/>
            <a:ext cx="3467219"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Times New Roman" panose="02020603050405020304" pitchFamily="18" charset="0"/>
                <a:ea typeface="Comfortaa Bold" pitchFamily="34" charset="-122"/>
                <a:cs typeface="Times New Roman" panose="02020603050405020304" pitchFamily="18" charset="0"/>
              </a:rPr>
              <a:t>First-timers &amp; Repeaters</a:t>
            </a:r>
            <a:endParaRPr lang="en-US" sz="2150" dirty="0">
              <a:latin typeface="Times New Roman" panose="02020603050405020304" pitchFamily="18" charset="0"/>
              <a:cs typeface="Times New Roman" panose="02020603050405020304" pitchFamily="18" charset="0"/>
            </a:endParaRPr>
          </a:p>
        </p:txBody>
      </p:sp>
      <p:sp>
        <p:nvSpPr>
          <p:cNvPr id="15" name="Text 12"/>
          <p:cNvSpPr/>
          <p:nvPr/>
        </p:nvSpPr>
        <p:spPr>
          <a:xfrm>
            <a:off x="1666280" y="6930033"/>
            <a:ext cx="6613684" cy="395049"/>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Customized paths for varied preparation stages</a:t>
            </a:r>
            <a:endParaRPr lang="en-US" sz="19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032488" y="0"/>
            <a:ext cx="5597912" cy="8229600"/>
          </a:xfrm>
          <a:prstGeom prst="rect">
            <a:avLst/>
          </a:prstGeom>
        </p:spPr>
      </p:pic>
      <p:sp>
        <p:nvSpPr>
          <p:cNvPr id="3" name="Text 0"/>
          <p:cNvSpPr/>
          <p:nvPr/>
        </p:nvSpPr>
        <p:spPr>
          <a:xfrm>
            <a:off x="864037" y="1410176"/>
            <a:ext cx="5930265"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Times New Roman" panose="02020603050405020304" pitchFamily="18" charset="0"/>
                <a:ea typeface="Comfortaa Bold" pitchFamily="34" charset="-122"/>
                <a:cs typeface="Times New Roman" panose="02020603050405020304" pitchFamily="18" charset="0"/>
              </a:rPr>
              <a:t>Competitive Analysis</a:t>
            </a:r>
            <a:endParaRPr lang="en-US" sz="4300" dirty="0">
              <a:latin typeface="Times New Roman" panose="02020603050405020304" pitchFamily="18" charset="0"/>
              <a:cs typeface="Times New Roman" panose="02020603050405020304" pitchFamily="18" charset="0"/>
            </a:endParaRPr>
          </a:p>
        </p:txBody>
      </p:sp>
      <p:sp>
        <p:nvSpPr>
          <p:cNvPr id="4" name="Shape 1"/>
          <p:cNvSpPr/>
          <p:nvPr/>
        </p:nvSpPr>
        <p:spPr>
          <a:xfrm>
            <a:off x="864037" y="2466261"/>
            <a:ext cx="7415927" cy="4353163"/>
          </a:xfrm>
          <a:prstGeom prst="roundRect">
            <a:avLst>
              <a:gd name="adj" fmla="val 8507"/>
            </a:avLst>
          </a:prstGeom>
          <a:noFill/>
          <a:ln w="15240">
            <a:solidFill>
              <a:srgbClr val="FFFFFF">
                <a:alpha val="24000"/>
              </a:srgbClr>
            </a:solidFill>
            <a:prstDash val="solid"/>
          </a:ln>
        </p:spPr>
      </p:sp>
      <p:sp>
        <p:nvSpPr>
          <p:cNvPr id="5" name="Shape 2"/>
          <p:cNvSpPr/>
          <p:nvPr/>
        </p:nvSpPr>
        <p:spPr>
          <a:xfrm>
            <a:off x="879277" y="2481501"/>
            <a:ext cx="7384613" cy="706517"/>
          </a:xfrm>
          <a:prstGeom prst="rect">
            <a:avLst/>
          </a:prstGeom>
          <a:solidFill>
            <a:srgbClr val="FFFFFF">
              <a:alpha val="4000"/>
            </a:srgbClr>
          </a:solidFill>
          <a:ln/>
        </p:spPr>
      </p:sp>
      <p:sp>
        <p:nvSpPr>
          <p:cNvPr id="6" name="Text 3"/>
          <p:cNvSpPr/>
          <p:nvPr/>
        </p:nvSpPr>
        <p:spPr>
          <a:xfrm>
            <a:off x="1126927" y="2637234"/>
            <a:ext cx="1963817" cy="395049"/>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Feature</a:t>
            </a:r>
            <a:endParaRPr lang="en-US" sz="1900" dirty="0">
              <a:latin typeface="Times New Roman" panose="02020603050405020304" pitchFamily="18" charset="0"/>
              <a:cs typeface="Times New Roman" panose="02020603050405020304" pitchFamily="18" charset="0"/>
            </a:endParaRPr>
          </a:p>
        </p:txBody>
      </p:sp>
      <p:sp>
        <p:nvSpPr>
          <p:cNvPr id="7" name="Text 4"/>
          <p:cNvSpPr/>
          <p:nvPr/>
        </p:nvSpPr>
        <p:spPr>
          <a:xfrm>
            <a:off x="3591997" y="2637234"/>
            <a:ext cx="1960007" cy="395049"/>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Sarthana</a:t>
            </a:r>
            <a:endParaRPr lang="en-US" sz="1900" dirty="0">
              <a:latin typeface="Times New Roman" panose="02020603050405020304" pitchFamily="18" charset="0"/>
              <a:cs typeface="Times New Roman" panose="02020603050405020304" pitchFamily="18" charset="0"/>
            </a:endParaRPr>
          </a:p>
        </p:txBody>
      </p:sp>
      <p:sp>
        <p:nvSpPr>
          <p:cNvPr id="8" name="Text 5"/>
          <p:cNvSpPr/>
          <p:nvPr/>
        </p:nvSpPr>
        <p:spPr>
          <a:xfrm>
            <a:off x="6053257" y="2637234"/>
            <a:ext cx="1963817" cy="395049"/>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Other Apps</a:t>
            </a:r>
            <a:endParaRPr lang="en-US" sz="1900" dirty="0">
              <a:latin typeface="Times New Roman" panose="02020603050405020304" pitchFamily="18" charset="0"/>
              <a:cs typeface="Times New Roman" panose="02020603050405020304" pitchFamily="18" charset="0"/>
            </a:endParaRPr>
          </a:p>
        </p:txBody>
      </p:sp>
      <p:sp>
        <p:nvSpPr>
          <p:cNvPr id="9" name="Shape 6"/>
          <p:cNvSpPr/>
          <p:nvPr/>
        </p:nvSpPr>
        <p:spPr>
          <a:xfrm>
            <a:off x="879277" y="3188018"/>
            <a:ext cx="7384613" cy="1101566"/>
          </a:xfrm>
          <a:prstGeom prst="rect">
            <a:avLst/>
          </a:prstGeom>
          <a:solidFill>
            <a:srgbClr val="000000">
              <a:alpha val="4000"/>
            </a:srgbClr>
          </a:solidFill>
          <a:ln/>
        </p:spPr>
      </p:sp>
      <p:sp>
        <p:nvSpPr>
          <p:cNvPr id="10" name="Text 7"/>
          <p:cNvSpPr/>
          <p:nvPr/>
        </p:nvSpPr>
        <p:spPr>
          <a:xfrm>
            <a:off x="1126927" y="3343751"/>
            <a:ext cx="1963817" cy="790099"/>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AI Personalization</a:t>
            </a:r>
            <a:endParaRPr lang="en-US" sz="1900" dirty="0">
              <a:latin typeface="Times New Roman" panose="02020603050405020304" pitchFamily="18" charset="0"/>
              <a:cs typeface="Times New Roman" panose="02020603050405020304" pitchFamily="18" charset="0"/>
            </a:endParaRPr>
          </a:p>
        </p:txBody>
      </p:sp>
      <p:sp>
        <p:nvSpPr>
          <p:cNvPr id="11" name="Text 8"/>
          <p:cNvSpPr/>
          <p:nvPr/>
        </p:nvSpPr>
        <p:spPr>
          <a:xfrm>
            <a:off x="3591997" y="3343751"/>
            <a:ext cx="1960007" cy="395049"/>
          </a:xfrm>
          <a:prstGeom prst="rect">
            <a:avLst/>
          </a:prstGeom>
          <a:noFill/>
          <a:ln/>
        </p:spPr>
        <p:txBody>
          <a:bodyPr wrap="none" lIns="0" tIns="0" rIns="0" bIns="0" rtlCol="0" anchor="t"/>
          <a:lstStyle/>
          <a:p>
            <a:pPr marL="0" indent="0" algn="l">
              <a:lnSpc>
                <a:spcPts val="3100"/>
              </a:lnSpc>
              <a:buNone/>
            </a:pPr>
            <a:r>
              <a:rPr lang="en-US" sz="1900" dirty="0">
                <a:solidFill>
                  <a:srgbClr val="000000"/>
                </a:solidFill>
                <a:latin typeface="Times New Roman" panose="02020603050405020304" pitchFamily="18" charset="0"/>
                <a:ea typeface="Raleway Medium" pitchFamily="34" charset="-122"/>
                <a:cs typeface="Times New Roman" panose="02020603050405020304" pitchFamily="18" charset="0"/>
              </a:rPr>
              <a:t>   ✅</a:t>
            </a:r>
            <a:endParaRPr lang="en-US" sz="1900" dirty="0">
              <a:latin typeface="Times New Roman" panose="02020603050405020304" pitchFamily="18" charset="0"/>
              <a:cs typeface="Times New Roman" panose="02020603050405020304" pitchFamily="18" charset="0"/>
            </a:endParaRPr>
          </a:p>
        </p:txBody>
      </p:sp>
      <p:sp>
        <p:nvSpPr>
          <p:cNvPr id="12" name="Text 9"/>
          <p:cNvSpPr/>
          <p:nvPr/>
        </p:nvSpPr>
        <p:spPr>
          <a:xfrm>
            <a:off x="6053257" y="3343751"/>
            <a:ext cx="1963817" cy="395049"/>
          </a:xfrm>
          <a:prstGeom prst="rect">
            <a:avLst/>
          </a:prstGeom>
          <a:noFill/>
          <a:ln/>
        </p:spPr>
        <p:txBody>
          <a:bodyPr wrap="none" lIns="0" tIns="0" rIns="0" bIns="0" rtlCol="0" anchor="t"/>
          <a:lstStyle/>
          <a:p>
            <a:pPr marL="0" indent="0" algn="l">
              <a:lnSpc>
                <a:spcPts val="3100"/>
              </a:lnSpc>
              <a:buNone/>
            </a:pPr>
            <a:r>
              <a:rPr lang="en-US" sz="1900" dirty="0">
                <a:solidFill>
                  <a:srgbClr val="000000"/>
                </a:solidFill>
                <a:latin typeface="Times New Roman" panose="02020603050405020304" pitchFamily="18" charset="0"/>
                <a:ea typeface="Raleway Medium" pitchFamily="34" charset="-122"/>
                <a:cs typeface="Times New Roman" panose="02020603050405020304" pitchFamily="18" charset="0"/>
              </a:rPr>
              <a:t>        ❌</a:t>
            </a:r>
            <a:endParaRPr lang="en-US" sz="1900" dirty="0">
              <a:latin typeface="Times New Roman" panose="02020603050405020304" pitchFamily="18" charset="0"/>
              <a:cs typeface="Times New Roman" panose="02020603050405020304" pitchFamily="18" charset="0"/>
            </a:endParaRPr>
          </a:p>
        </p:txBody>
      </p:sp>
      <p:sp>
        <p:nvSpPr>
          <p:cNvPr id="13" name="Shape 10"/>
          <p:cNvSpPr/>
          <p:nvPr/>
        </p:nvSpPr>
        <p:spPr>
          <a:xfrm>
            <a:off x="879277" y="4289584"/>
            <a:ext cx="7384613" cy="706517"/>
          </a:xfrm>
          <a:prstGeom prst="rect">
            <a:avLst/>
          </a:prstGeom>
          <a:solidFill>
            <a:srgbClr val="FFFFFF">
              <a:alpha val="4000"/>
            </a:srgbClr>
          </a:solidFill>
          <a:ln/>
        </p:spPr>
      </p:sp>
      <p:sp>
        <p:nvSpPr>
          <p:cNvPr id="14" name="Text 11"/>
          <p:cNvSpPr/>
          <p:nvPr/>
        </p:nvSpPr>
        <p:spPr>
          <a:xfrm>
            <a:off x="1126927" y="4445318"/>
            <a:ext cx="1963817" cy="395049"/>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Gamification</a:t>
            </a:r>
            <a:endParaRPr lang="en-US" sz="1900" dirty="0">
              <a:latin typeface="Times New Roman" panose="02020603050405020304" pitchFamily="18" charset="0"/>
              <a:cs typeface="Times New Roman" panose="02020603050405020304" pitchFamily="18" charset="0"/>
            </a:endParaRPr>
          </a:p>
        </p:txBody>
      </p:sp>
      <p:sp>
        <p:nvSpPr>
          <p:cNvPr id="15" name="Text 12"/>
          <p:cNvSpPr/>
          <p:nvPr/>
        </p:nvSpPr>
        <p:spPr>
          <a:xfrm>
            <a:off x="3591997" y="4445318"/>
            <a:ext cx="1960007" cy="395049"/>
          </a:xfrm>
          <a:prstGeom prst="rect">
            <a:avLst/>
          </a:prstGeom>
          <a:noFill/>
          <a:ln/>
        </p:spPr>
        <p:txBody>
          <a:bodyPr wrap="none" lIns="0" tIns="0" rIns="0" bIns="0" rtlCol="0" anchor="t"/>
          <a:lstStyle/>
          <a:p>
            <a:pPr marL="0" indent="0" algn="l">
              <a:lnSpc>
                <a:spcPts val="3100"/>
              </a:lnSpc>
              <a:buNone/>
            </a:pPr>
            <a:r>
              <a:rPr lang="en-US" sz="1900" dirty="0">
                <a:solidFill>
                  <a:srgbClr val="000000"/>
                </a:solidFill>
                <a:latin typeface="Times New Roman" panose="02020603050405020304" pitchFamily="18" charset="0"/>
                <a:ea typeface="Raleway Medium" pitchFamily="34" charset="-122"/>
                <a:cs typeface="Times New Roman" panose="02020603050405020304" pitchFamily="18" charset="0"/>
              </a:rPr>
              <a:t>   ✅</a:t>
            </a:r>
            <a:endParaRPr lang="en-US" sz="1900" dirty="0">
              <a:latin typeface="Times New Roman" panose="02020603050405020304" pitchFamily="18" charset="0"/>
              <a:cs typeface="Times New Roman" panose="02020603050405020304" pitchFamily="18" charset="0"/>
            </a:endParaRPr>
          </a:p>
        </p:txBody>
      </p:sp>
      <p:sp>
        <p:nvSpPr>
          <p:cNvPr id="16" name="Text 13"/>
          <p:cNvSpPr/>
          <p:nvPr/>
        </p:nvSpPr>
        <p:spPr>
          <a:xfrm>
            <a:off x="6053257" y="4445318"/>
            <a:ext cx="1963817" cy="395049"/>
          </a:xfrm>
          <a:prstGeom prst="rect">
            <a:avLst/>
          </a:prstGeom>
          <a:noFill/>
          <a:ln/>
        </p:spPr>
        <p:txBody>
          <a:bodyPr wrap="none" lIns="0" tIns="0" rIns="0" bIns="0" rtlCol="0" anchor="t"/>
          <a:lstStyle/>
          <a:p>
            <a:pPr marL="0" indent="0" algn="l">
              <a:lnSpc>
                <a:spcPts val="3100"/>
              </a:lnSpc>
              <a:buNone/>
            </a:pPr>
            <a:r>
              <a:rPr lang="en-US" sz="1900" dirty="0">
                <a:solidFill>
                  <a:srgbClr val="000000"/>
                </a:solidFill>
                <a:latin typeface="Times New Roman" panose="02020603050405020304" pitchFamily="18" charset="0"/>
                <a:ea typeface="Raleway Medium" pitchFamily="34" charset="-122"/>
                <a:cs typeface="Times New Roman" panose="02020603050405020304" pitchFamily="18" charset="0"/>
              </a:rPr>
              <a:t>⚠️</a:t>
            </a: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 Limited</a:t>
            </a:r>
            <a:endParaRPr lang="en-US" sz="1900" dirty="0">
              <a:latin typeface="Times New Roman" panose="02020603050405020304" pitchFamily="18" charset="0"/>
              <a:cs typeface="Times New Roman" panose="02020603050405020304" pitchFamily="18" charset="0"/>
            </a:endParaRPr>
          </a:p>
        </p:txBody>
      </p:sp>
      <p:sp>
        <p:nvSpPr>
          <p:cNvPr id="17" name="Shape 14"/>
          <p:cNvSpPr/>
          <p:nvPr/>
        </p:nvSpPr>
        <p:spPr>
          <a:xfrm>
            <a:off x="879277" y="4996101"/>
            <a:ext cx="7384613" cy="706517"/>
          </a:xfrm>
          <a:prstGeom prst="rect">
            <a:avLst/>
          </a:prstGeom>
          <a:solidFill>
            <a:srgbClr val="000000">
              <a:alpha val="4000"/>
            </a:srgbClr>
          </a:solidFill>
          <a:ln/>
        </p:spPr>
      </p:sp>
      <p:sp>
        <p:nvSpPr>
          <p:cNvPr id="18" name="Text 15"/>
          <p:cNvSpPr/>
          <p:nvPr/>
        </p:nvSpPr>
        <p:spPr>
          <a:xfrm>
            <a:off x="1126927" y="5151834"/>
            <a:ext cx="1963817" cy="395049"/>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Community Collaboration </a:t>
            </a:r>
            <a:endParaRPr lang="en-US" sz="1900" dirty="0">
              <a:latin typeface="Times New Roman" panose="02020603050405020304" pitchFamily="18" charset="0"/>
              <a:cs typeface="Times New Roman" panose="02020603050405020304" pitchFamily="18" charset="0"/>
            </a:endParaRPr>
          </a:p>
        </p:txBody>
      </p:sp>
      <p:sp>
        <p:nvSpPr>
          <p:cNvPr id="19" name="Text 16"/>
          <p:cNvSpPr/>
          <p:nvPr/>
        </p:nvSpPr>
        <p:spPr>
          <a:xfrm>
            <a:off x="3591997" y="5151834"/>
            <a:ext cx="1960007" cy="395049"/>
          </a:xfrm>
          <a:prstGeom prst="rect">
            <a:avLst/>
          </a:prstGeom>
          <a:noFill/>
          <a:ln/>
        </p:spPr>
        <p:txBody>
          <a:bodyPr wrap="none" lIns="0" tIns="0" rIns="0" bIns="0" rtlCol="0" anchor="t"/>
          <a:lstStyle/>
          <a:p>
            <a:pPr marL="0" indent="0" algn="l">
              <a:lnSpc>
                <a:spcPts val="3100"/>
              </a:lnSpc>
              <a:buNone/>
            </a:pPr>
            <a:r>
              <a:rPr lang="en-US" sz="1900" dirty="0">
                <a:solidFill>
                  <a:srgbClr val="000000"/>
                </a:solidFill>
                <a:latin typeface="Times New Roman" panose="02020603050405020304" pitchFamily="18" charset="0"/>
                <a:ea typeface="Raleway Medium" pitchFamily="34" charset="-122"/>
                <a:cs typeface="Times New Roman" panose="02020603050405020304" pitchFamily="18" charset="0"/>
              </a:rPr>
              <a:t>   ✅</a:t>
            </a:r>
            <a:endParaRPr lang="en-US" sz="1900" dirty="0">
              <a:latin typeface="Times New Roman" panose="02020603050405020304" pitchFamily="18" charset="0"/>
              <a:cs typeface="Times New Roman" panose="02020603050405020304" pitchFamily="18" charset="0"/>
            </a:endParaRPr>
          </a:p>
        </p:txBody>
      </p:sp>
      <p:sp>
        <p:nvSpPr>
          <p:cNvPr id="20" name="Text 17"/>
          <p:cNvSpPr/>
          <p:nvPr/>
        </p:nvSpPr>
        <p:spPr>
          <a:xfrm>
            <a:off x="6053257" y="5151834"/>
            <a:ext cx="1963817" cy="395049"/>
          </a:xfrm>
          <a:prstGeom prst="rect">
            <a:avLst/>
          </a:prstGeom>
          <a:noFill/>
          <a:ln/>
        </p:spPr>
        <p:txBody>
          <a:bodyPr wrap="none" lIns="0" tIns="0" rIns="0" bIns="0" rtlCol="0" anchor="t"/>
          <a:lstStyle/>
          <a:p>
            <a:pPr marL="0" indent="0" algn="l">
              <a:lnSpc>
                <a:spcPts val="3100"/>
              </a:lnSpc>
              <a:buNone/>
            </a:pPr>
            <a:r>
              <a:rPr lang="en-US" sz="1900" dirty="0">
                <a:solidFill>
                  <a:srgbClr val="000000"/>
                </a:solidFill>
                <a:latin typeface="Times New Roman" panose="02020603050405020304" pitchFamily="18" charset="0"/>
                <a:ea typeface="Raleway Medium" pitchFamily="34" charset="-122"/>
                <a:cs typeface="Times New Roman" panose="02020603050405020304" pitchFamily="18" charset="0"/>
              </a:rPr>
              <a:t>       ❌</a:t>
            </a:r>
            <a:endParaRPr lang="en-US" sz="1900" dirty="0">
              <a:latin typeface="Times New Roman" panose="02020603050405020304" pitchFamily="18" charset="0"/>
              <a:cs typeface="Times New Roman" panose="02020603050405020304" pitchFamily="18" charset="0"/>
            </a:endParaRPr>
          </a:p>
        </p:txBody>
      </p:sp>
      <p:sp>
        <p:nvSpPr>
          <p:cNvPr id="21" name="Shape 18"/>
          <p:cNvSpPr/>
          <p:nvPr/>
        </p:nvSpPr>
        <p:spPr>
          <a:xfrm>
            <a:off x="879277" y="5702618"/>
            <a:ext cx="7384613" cy="1101566"/>
          </a:xfrm>
          <a:prstGeom prst="rect">
            <a:avLst/>
          </a:prstGeom>
          <a:solidFill>
            <a:srgbClr val="FFFFFF">
              <a:alpha val="4000"/>
            </a:srgbClr>
          </a:solidFill>
          <a:ln/>
        </p:spPr>
      </p:sp>
      <p:sp>
        <p:nvSpPr>
          <p:cNvPr id="22" name="Text 19"/>
          <p:cNvSpPr/>
          <p:nvPr/>
        </p:nvSpPr>
        <p:spPr>
          <a:xfrm>
            <a:off x="1126927" y="5858351"/>
            <a:ext cx="2448996" cy="790099"/>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Multilingual Support</a:t>
            </a:r>
            <a:endParaRPr lang="en-US" sz="1900" dirty="0">
              <a:latin typeface="Times New Roman" panose="02020603050405020304" pitchFamily="18" charset="0"/>
              <a:cs typeface="Times New Roman" panose="02020603050405020304" pitchFamily="18" charset="0"/>
            </a:endParaRPr>
          </a:p>
        </p:txBody>
      </p:sp>
      <p:sp>
        <p:nvSpPr>
          <p:cNvPr id="23" name="Text 20"/>
          <p:cNvSpPr/>
          <p:nvPr/>
        </p:nvSpPr>
        <p:spPr>
          <a:xfrm>
            <a:off x="3591997" y="5858351"/>
            <a:ext cx="1960007" cy="395049"/>
          </a:xfrm>
          <a:prstGeom prst="rect">
            <a:avLst/>
          </a:prstGeom>
          <a:noFill/>
          <a:ln/>
        </p:spPr>
        <p:txBody>
          <a:bodyPr wrap="none" lIns="0" tIns="0" rIns="0" bIns="0" rtlCol="0" anchor="t"/>
          <a:lstStyle/>
          <a:p>
            <a:pPr marL="0" indent="0" algn="l">
              <a:lnSpc>
                <a:spcPts val="3100"/>
              </a:lnSpc>
              <a:buNone/>
            </a:pPr>
            <a:r>
              <a:rPr lang="en-US" sz="1900" dirty="0">
                <a:solidFill>
                  <a:srgbClr val="000000"/>
                </a:solidFill>
                <a:latin typeface="Times New Roman" panose="02020603050405020304" pitchFamily="18" charset="0"/>
                <a:ea typeface="Raleway Medium" pitchFamily="34" charset="-122"/>
                <a:cs typeface="Times New Roman" panose="02020603050405020304" pitchFamily="18" charset="0"/>
              </a:rPr>
              <a:t>   ✅</a:t>
            </a:r>
            <a:endParaRPr lang="en-US" sz="1900" dirty="0">
              <a:latin typeface="Times New Roman" panose="02020603050405020304" pitchFamily="18" charset="0"/>
              <a:cs typeface="Times New Roman" panose="02020603050405020304" pitchFamily="18" charset="0"/>
            </a:endParaRPr>
          </a:p>
        </p:txBody>
      </p:sp>
      <p:sp>
        <p:nvSpPr>
          <p:cNvPr id="24" name="Text 21"/>
          <p:cNvSpPr/>
          <p:nvPr/>
        </p:nvSpPr>
        <p:spPr>
          <a:xfrm>
            <a:off x="6053257" y="5858351"/>
            <a:ext cx="1963817" cy="395049"/>
          </a:xfrm>
          <a:prstGeom prst="rect">
            <a:avLst/>
          </a:prstGeom>
          <a:noFill/>
          <a:ln/>
        </p:spPr>
        <p:txBody>
          <a:bodyPr wrap="none" lIns="0" tIns="0" rIns="0" bIns="0" rtlCol="0" anchor="t"/>
          <a:lstStyle/>
          <a:p>
            <a:pPr marL="0" indent="0" algn="l">
              <a:lnSpc>
                <a:spcPts val="3100"/>
              </a:lnSpc>
              <a:buNone/>
            </a:pPr>
            <a:r>
              <a:rPr lang="en-US" sz="1900" dirty="0">
                <a:solidFill>
                  <a:srgbClr val="000000"/>
                </a:solidFill>
                <a:latin typeface="Times New Roman" panose="02020603050405020304" pitchFamily="18" charset="0"/>
                <a:ea typeface="Raleway Medium" pitchFamily="34" charset="-122"/>
                <a:cs typeface="Times New Roman" panose="02020603050405020304" pitchFamily="18" charset="0"/>
              </a:rPr>
              <a:t>⚠️</a:t>
            </a: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 Partial</a:t>
            </a:r>
            <a:endParaRPr lang="en-US" sz="1900" dirty="0">
              <a:latin typeface="Times New Roman" panose="02020603050405020304" pitchFamily="18" charset="0"/>
              <a:cs typeface="Times New Roman" panose="02020603050405020304"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3EC26C"/>
      </a:accent1>
      <a:accent2>
        <a:srgbClr val="B3D463"/>
      </a:accent2>
      <a:accent3>
        <a:srgbClr val="3BBC9D"/>
      </a:accent3>
      <a:accent4>
        <a:srgbClr val="97AF75"/>
      </a:accent4>
      <a:accent5>
        <a:srgbClr val="6BA841"/>
      </a:accent5>
      <a:accent6>
        <a:srgbClr val="79AE90"/>
      </a:accent6>
      <a:hlink>
        <a:srgbClr val="85E4A6"/>
      </a:hlink>
      <a:folHlink>
        <a:srgbClr val="BDF3D0"/>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43372978-11FE-4814-AC26-BC300187D8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250</TotalTime>
  <Words>484</Words>
  <Application>Microsoft Office PowerPoint</Application>
  <PresentationFormat>Custom</PresentationFormat>
  <Paragraphs>101</Paragraphs>
  <Slides>13</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Wingdings 2</vt:lpstr>
      <vt:lpstr>Times New Roman</vt:lpstr>
      <vt:lpstr>Calisto MT</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Bollapally Manish kumar</cp:lastModifiedBy>
  <cp:revision>10</cp:revision>
  <dcterms:created xsi:type="dcterms:W3CDTF">2025-04-30T04:15:20Z</dcterms:created>
  <dcterms:modified xsi:type="dcterms:W3CDTF">2025-04-30T10:28:22Z</dcterms:modified>
</cp:coreProperties>
</file>